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4" r:id="rId8"/>
    <p:sldId id="262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313" r:id="rId19"/>
    <p:sldId id="274" r:id="rId20"/>
    <p:sldId id="315" r:id="rId21"/>
    <p:sldId id="316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7" r:id="rId30"/>
    <p:sldId id="283" r:id="rId31"/>
    <p:sldId id="284" r:id="rId32"/>
    <p:sldId id="285" r:id="rId33"/>
    <p:sldId id="288" r:id="rId34"/>
    <p:sldId id="286" r:id="rId35"/>
    <p:sldId id="290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8" r:id="rId44"/>
    <p:sldId id="297" r:id="rId45"/>
    <p:sldId id="299" r:id="rId46"/>
    <p:sldId id="301" r:id="rId47"/>
    <p:sldId id="300" r:id="rId48"/>
    <p:sldId id="302" r:id="rId49"/>
    <p:sldId id="303" r:id="rId50"/>
    <p:sldId id="304" r:id="rId51"/>
    <p:sldId id="305" r:id="rId52"/>
    <p:sldId id="307" r:id="rId53"/>
    <p:sldId id="306" r:id="rId54"/>
    <p:sldId id="308" r:id="rId55"/>
    <p:sldId id="310" r:id="rId56"/>
    <p:sldId id="309" r:id="rId57"/>
    <p:sldId id="311" r:id="rId58"/>
    <p:sldId id="312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4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pring%202018\EECT%20111\Lab%201%20Resistor%20Variablility\Lab%201%20Resistor%20Variabil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Measured 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Sheet1!$B$2:$B$21</c:f>
              <c:numCache>
                <c:formatCode>General</c:formatCode>
                <c:ptCount val="20"/>
                <c:pt idx="0">
                  <c:v>1002.7</c:v>
                </c:pt>
                <c:pt idx="1">
                  <c:v>987.1</c:v>
                </c:pt>
                <c:pt idx="2">
                  <c:v>991.5</c:v>
                </c:pt>
                <c:pt idx="3">
                  <c:v>981.8</c:v>
                </c:pt>
                <c:pt idx="4">
                  <c:v>991.4</c:v>
                </c:pt>
                <c:pt idx="5">
                  <c:v>999.3</c:v>
                </c:pt>
                <c:pt idx="6">
                  <c:v>999.5</c:v>
                </c:pt>
                <c:pt idx="7">
                  <c:v>989.3</c:v>
                </c:pt>
                <c:pt idx="8">
                  <c:v>1002.6</c:v>
                </c:pt>
                <c:pt idx="9">
                  <c:v>1001.5</c:v>
                </c:pt>
                <c:pt idx="10">
                  <c:v>978.8</c:v>
                </c:pt>
                <c:pt idx="11">
                  <c:v>993.9</c:v>
                </c:pt>
                <c:pt idx="12">
                  <c:v>997.5</c:v>
                </c:pt>
                <c:pt idx="13">
                  <c:v>1002.9</c:v>
                </c:pt>
                <c:pt idx="14">
                  <c:v>979.6</c:v>
                </c:pt>
                <c:pt idx="15">
                  <c:v>989.3</c:v>
                </c:pt>
                <c:pt idx="16">
                  <c:v>983.3</c:v>
                </c:pt>
                <c:pt idx="17">
                  <c:v>986.7</c:v>
                </c:pt>
                <c:pt idx="18">
                  <c:v>978.2</c:v>
                </c:pt>
                <c:pt idx="19">
                  <c:v>996.5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D1-4C43-8A72-F94291E27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2791744"/>
        <c:axId val="1582794240"/>
      </c:barChart>
      <c:catAx>
        <c:axId val="1582791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Sample</a:t>
                </a:r>
                <a:r>
                  <a:rPr lang="en-US" baseline="0" dirty="0" smtClean="0"/>
                  <a:t> Number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794240"/>
        <c:crosses val="autoZero"/>
        <c:auto val="1"/>
        <c:lblAlgn val="ctr"/>
        <c:lblOffset val="100"/>
        <c:noMultiLvlLbl val="0"/>
      </c:catAx>
      <c:valAx>
        <c:axId val="158279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Resistor</a:t>
                </a:r>
                <a:r>
                  <a:rPr lang="en-US" baseline="0" dirty="0" smtClean="0"/>
                  <a:t> Value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79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0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2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65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8499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7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25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0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683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1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60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4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2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2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5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3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24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40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29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EECT 111 </a:t>
            </a:r>
            <a:br>
              <a:rPr lang="en-US" dirty="0" smtClean="0"/>
            </a:br>
            <a:r>
              <a:rPr lang="en-US" dirty="0" smtClean="0"/>
              <a:t>Lab Notebook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Charity Fischer</a:t>
            </a:r>
          </a:p>
          <a:p>
            <a:r>
              <a:rPr lang="en-US" dirty="0" smtClean="0"/>
              <a:t>Spring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976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3-Series Resistors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5265404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We measured all 3 resistors to find exact value and put them into Excel to calculate the circuit resistance by finding the sum</a:t>
            </a:r>
          </a:p>
          <a:p>
            <a:r>
              <a:rPr lang="en-US" dirty="0" smtClean="0"/>
              <a:t>We put them into the breadboard according to the lab then hooked up the Digital </a:t>
            </a:r>
            <a:r>
              <a:rPr lang="en-US" dirty="0" err="1" smtClean="0"/>
              <a:t>Multimeter</a:t>
            </a:r>
            <a:r>
              <a:rPr lang="en-US" dirty="0" smtClean="0"/>
              <a:t> and the Elvis II as shown in the picture beside this text</a:t>
            </a:r>
          </a:p>
          <a:p>
            <a:r>
              <a:rPr lang="en-US" dirty="0" smtClean="0"/>
              <a:t>We set the Elvis II to 9V and recorded our findings while moving the positive input end of the digital </a:t>
            </a:r>
            <a:r>
              <a:rPr lang="en-US" dirty="0" err="1" smtClean="0"/>
              <a:t>Multimeter</a:t>
            </a:r>
            <a:r>
              <a:rPr lang="en-US" dirty="0" smtClean="0"/>
              <a:t> to find VA and VB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7" y="1292286"/>
            <a:ext cx="3721768" cy="4964052"/>
          </a:xfrm>
        </p:spPr>
      </p:pic>
    </p:spTree>
    <p:extLst>
      <p:ext uri="{BB962C8B-B14F-4D97-AF65-F5344CB8AC3E}">
        <p14:creationId xmlns:p14="http://schemas.microsoft.com/office/powerpoint/2010/main" val="917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3-Series Resistors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5265404" cy="4195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We attached the </a:t>
            </a:r>
            <a:r>
              <a:rPr lang="en-US" dirty="0" err="1"/>
              <a:t>M</a:t>
            </a:r>
            <a:r>
              <a:rPr lang="en-US" dirty="0" err="1" smtClean="0"/>
              <a:t>ultimeter</a:t>
            </a:r>
            <a:r>
              <a:rPr lang="en-US" dirty="0" smtClean="0"/>
              <a:t> to our physical circuit much like the circuit that was simulated beforehand in the picture beside to find the current of the circuit</a:t>
            </a:r>
          </a:p>
          <a:p>
            <a:r>
              <a:rPr lang="en-US" dirty="0" smtClean="0"/>
              <a:t>We clipped the negative alligator clip of the Elvis II to one side of our series resistors then </a:t>
            </a:r>
            <a:r>
              <a:rPr lang="en-US" dirty="0" err="1" smtClean="0"/>
              <a:t>attatched</a:t>
            </a:r>
            <a:r>
              <a:rPr lang="en-US" dirty="0" smtClean="0"/>
              <a:t> the positive side to the positive input end of the </a:t>
            </a:r>
            <a:r>
              <a:rPr lang="en-US" dirty="0" err="1" smtClean="0"/>
              <a:t>Multimeter</a:t>
            </a:r>
            <a:endParaRPr lang="en-US" dirty="0" smtClean="0"/>
          </a:p>
          <a:p>
            <a:r>
              <a:rPr lang="en-US" dirty="0" smtClean="0"/>
              <a:t>We then attached the alligator clips of a ground cable to the other side of the circuit and the other input end of the </a:t>
            </a:r>
            <a:r>
              <a:rPr lang="en-US" dirty="0" err="1" smtClean="0"/>
              <a:t>Multimeter</a:t>
            </a:r>
            <a:endParaRPr lang="en-US" dirty="0" smtClean="0"/>
          </a:p>
          <a:p>
            <a:r>
              <a:rPr lang="en-US" dirty="0" smtClean="0"/>
              <a:t>This gave us the current of our circuit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95" y="764168"/>
            <a:ext cx="3687978" cy="5492170"/>
          </a:xfrm>
        </p:spPr>
      </p:pic>
    </p:spTree>
    <p:extLst>
      <p:ext uri="{BB962C8B-B14F-4D97-AF65-F5344CB8AC3E}">
        <p14:creationId xmlns:p14="http://schemas.microsoft.com/office/powerpoint/2010/main" val="1215916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3-Series Resistors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The results are as follows on the Excel spreadsheet we made that day</a:t>
            </a:r>
          </a:p>
          <a:p>
            <a:r>
              <a:rPr lang="en-US" dirty="0" smtClean="0"/>
              <a:t>The measured is what was done in the lab</a:t>
            </a:r>
          </a:p>
          <a:p>
            <a:r>
              <a:rPr lang="en-US" dirty="0" smtClean="0"/>
              <a:t>The calculated is what was done through Excel, and</a:t>
            </a:r>
          </a:p>
          <a:p>
            <a:r>
              <a:rPr lang="en-US" dirty="0" smtClean="0"/>
              <a:t>The simulated is what was done in Multisim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4448782"/>
              </p:ext>
            </p:extLst>
          </p:nvPr>
        </p:nvGraphicFramePr>
        <p:xfrm>
          <a:off x="6595269" y="2117558"/>
          <a:ext cx="4666289" cy="3767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4345">
                  <a:extLst>
                    <a:ext uri="{9D8B030D-6E8A-4147-A177-3AD203B41FA5}">
                      <a16:colId xmlns:a16="http://schemas.microsoft.com/office/drawing/2014/main" val="3065456968"/>
                    </a:ext>
                  </a:extLst>
                </a:gridCol>
                <a:gridCol w="1320648">
                  <a:extLst>
                    <a:ext uri="{9D8B030D-6E8A-4147-A177-3AD203B41FA5}">
                      <a16:colId xmlns:a16="http://schemas.microsoft.com/office/drawing/2014/main" val="1774547732"/>
                    </a:ext>
                  </a:extLst>
                </a:gridCol>
                <a:gridCol w="1320648">
                  <a:extLst>
                    <a:ext uri="{9D8B030D-6E8A-4147-A177-3AD203B41FA5}">
                      <a16:colId xmlns:a16="http://schemas.microsoft.com/office/drawing/2014/main" val="1677742695"/>
                    </a:ext>
                  </a:extLst>
                </a:gridCol>
                <a:gridCol w="1320648">
                  <a:extLst>
                    <a:ext uri="{9D8B030D-6E8A-4147-A177-3AD203B41FA5}">
                      <a16:colId xmlns:a16="http://schemas.microsoft.com/office/drawing/2014/main" val="2684430441"/>
                    </a:ext>
                  </a:extLst>
                </a:gridCol>
              </a:tblGrid>
              <a:tr h="37534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Measured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Calculated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Simulated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2460"/>
                  </a:ext>
                </a:extLst>
              </a:tr>
              <a:tr h="4240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R</a:t>
                      </a:r>
                      <a:r>
                        <a:rPr lang="en-US" sz="1100" u="none" strike="noStrike" baseline="-25000" dirty="0">
                          <a:effectLst/>
                        </a:rPr>
                        <a:t>1 </a:t>
                      </a:r>
                      <a:r>
                        <a:rPr lang="en-US" sz="1100" u="none" strike="noStrike" dirty="0">
                          <a:effectLst/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9.809E+3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1063642"/>
                  </a:ext>
                </a:extLst>
              </a:tr>
              <a:tr h="4240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R</a:t>
                      </a:r>
                      <a:r>
                        <a:rPr lang="en-US" sz="1100" u="none" strike="noStrike" baseline="-25000" dirty="0">
                          <a:effectLst/>
                        </a:rPr>
                        <a:t>2 </a:t>
                      </a:r>
                      <a:r>
                        <a:rPr lang="en-US" sz="1100" u="none" strike="noStrike" dirty="0">
                          <a:effectLst/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2.193E+3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2.2E+3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2.2E+3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7308611"/>
                  </a:ext>
                </a:extLst>
              </a:tr>
              <a:tr h="4240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R</a:t>
                      </a:r>
                      <a:r>
                        <a:rPr lang="en-US" sz="1100" u="none" strike="noStrike" baseline="-25000" dirty="0">
                          <a:effectLst/>
                        </a:rPr>
                        <a:t>3</a:t>
                      </a:r>
                      <a:r>
                        <a:rPr lang="en-US" sz="1100" u="none" strike="noStrike" dirty="0">
                          <a:effectLst/>
                        </a:rPr>
                        <a:t> 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4.701E+3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7824995"/>
                  </a:ext>
                </a:extLst>
              </a:tr>
              <a:tr h="4240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V</a:t>
                      </a:r>
                      <a:r>
                        <a:rPr lang="en-US" sz="1100" u="none" strike="noStrike" baseline="-25000" dirty="0">
                          <a:effectLst/>
                        </a:rPr>
                        <a:t>1 </a:t>
                      </a:r>
                      <a:r>
                        <a:rPr lang="en-US" sz="1100" u="none" strike="noStrike" dirty="0">
                          <a:effectLst/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8697397"/>
                  </a:ext>
                </a:extLst>
              </a:tr>
              <a:tr h="39880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err="1">
                          <a:effectLst/>
                        </a:rPr>
                        <a:t>R</a:t>
                      </a:r>
                      <a:r>
                        <a:rPr lang="en-US" sz="1100" u="none" strike="noStrike" baseline="-25000" dirty="0" err="1">
                          <a:effectLst/>
                        </a:rPr>
                        <a:t>t</a:t>
                      </a:r>
                      <a:r>
                        <a:rPr lang="en-US" sz="1100" u="none" strike="noStrike" baseline="-25000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16.702E+3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16.9E+3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16.9E+3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7892751"/>
                  </a:ext>
                </a:extLst>
              </a:tr>
              <a:tr h="44917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I</a:t>
                      </a:r>
                      <a:r>
                        <a:rPr lang="en-US" sz="1100" u="none" strike="noStrike" baseline="-25000" dirty="0">
                          <a:effectLst/>
                        </a:rPr>
                        <a:t>t </a:t>
                      </a:r>
                      <a:r>
                        <a:rPr lang="en-US" sz="1100" u="none" strike="noStrike" dirty="0">
                          <a:effectLst/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503.390E-6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532.5E-6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532.544E-6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1122395"/>
                  </a:ext>
                </a:extLst>
              </a:tr>
              <a:tr h="4240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err="1">
                          <a:effectLst/>
                        </a:rPr>
                        <a:t>V</a:t>
                      </a:r>
                      <a:r>
                        <a:rPr lang="en-US" sz="1100" u="none" strike="noStrike" baseline="-25000" dirty="0" err="1">
                          <a:effectLst/>
                        </a:rPr>
                        <a:t>a</a:t>
                      </a:r>
                      <a:r>
                        <a:rPr lang="en-US" sz="1100" u="none" strike="noStrike" baseline="-25000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3.6615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3.6746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5252003"/>
                  </a:ext>
                </a:extLst>
              </a:tr>
              <a:tr h="4240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err="1">
                          <a:effectLst/>
                        </a:rPr>
                        <a:t>V</a:t>
                      </a:r>
                      <a:r>
                        <a:rPr lang="en-US" sz="1100" u="none" strike="noStrike" baseline="-25000" dirty="0" err="1">
                          <a:effectLst/>
                        </a:rPr>
                        <a:t>b</a:t>
                      </a:r>
                      <a:r>
                        <a:rPr lang="en-US" sz="1100" u="none" strike="noStrike" dirty="0">
                          <a:effectLst/>
                        </a:rPr>
                        <a:t> 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2.4861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2.503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7899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16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3-Series Resistors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Observations:</a:t>
            </a:r>
          </a:p>
          <a:p>
            <a:r>
              <a:rPr lang="en-US" dirty="0" smtClean="0"/>
              <a:t>The simulated and the calculated results were incredibly close to each other while the measured varied</a:t>
            </a:r>
          </a:p>
          <a:p>
            <a:r>
              <a:rPr lang="en-US" dirty="0" smtClean="0"/>
              <a:t>This was most likely due to the real-world variability of the resistors, but it did not fall outside of reason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7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4-Series Black Box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purpose of this lab was to learn about series circuits by designing a series circuit whose current </a:t>
            </a:r>
            <a:r>
              <a:rPr lang="en-US" dirty="0"/>
              <a:t>was 10mA with </a:t>
            </a:r>
            <a:r>
              <a:rPr lang="en-US" dirty="0" smtClean="0"/>
              <a:t>9V </a:t>
            </a:r>
            <a:r>
              <a:rPr lang="en-US" dirty="0"/>
              <a:t>of applied DC voltage </a:t>
            </a:r>
            <a:r>
              <a:rPr lang="en-US" dirty="0" smtClean="0"/>
              <a:t>and had 3 standard resistors</a:t>
            </a:r>
          </a:p>
          <a:p>
            <a:r>
              <a:rPr lang="en-US" dirty="0" smtClean="0"/>
              <a:t>The tools </a:t>
            </a:r>
            <a:r>
              <a:rPr lang="en-US" dirty="0"/>
              <a:t>used were a Digital </a:t>
            </a:r>
            <a:r>
              <a:rPr lang="en-US" dirty="0" err="1"/>
              <a:t>Multimeter</a:t>
            </a:r>
            <a:r>
              <a:rPr lang="en-US" dirty="0"/>
              <a:t>, an Elvis II, 3 </a:t>
            </a:r>
            <a:r>
              <a:rPr lang="en-US" dirty="0" smtClean="0"/>
              <a:t>standard resistors (100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, 330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, 470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), </a:t>
            </a:r>
            <a:r>
              <a:rPr lang="en-US" dirty="0"/>
              <a:t>and Excel</a:t>
            </a:r>
          </a:p>
          <a:p>
            <a:r>
              <a:rPr lang="en-US" dirty="0"/>
              <a:t>My lab partner was Salem </a:t>
            </a:r>
            <a:r>
              <a:rPr lang="en-US" dirty="0" err="1"/>
              <a:t>Aldossary</a:t>
            </a:r>
            <a:r>
              <a:rPr lang="en-US" dirty="0"/>
              <a:t> and we used bench </a:t>
            </a:r>
            <a:r>
              <a:rPr lang="en-US" dirty="0" smtClean="0"/>
              <a:t>6</a:t>
            </a:r>
          </a:p>
          <a:p>
            <a:r>
              <a:rPr lang="en-US" dirty="0"/>
              <a:t>The date </a:t>
            </a:r>
            <a:r>
              <a:rPr lang="en-US" dirty="0" smtClean="0"/>
              <a:t>was 2/15/2018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5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4-Series Black Box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First I had to determine what 3 standard resistors we should use to create a series circuit whose current was 10mA with 9V of applied DC voltage. I discovered this by first finding the total resistance using R=V/I. </a:t>
            </a:r>
          </a:p>
          <a:p>
            <a:r>
              <a:rPr lang="en-US" dirty="0" smtClean="0"/>
              <a:t>Then I found 3 resistors whose sum equals V/I.</a:t>
            </a:r>
          </a:p>
          <a:p>
            <a:r>
              <a:rPr lang="en-US" dirty="0" smtClean="0"/>
              <a:t>I then put my selected resistor values into Multisim to verify that this circuit would indeed create the desired outcome of 10mA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751" y="1427582"/>
            <a:ext cx="5143186" cy="48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36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4-Series Black Box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5297488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Once in the lab, my lab partner and I selected the 3 resistor values that we needed and measured the value of each one</a:t>
            </a:r>
          </a:p>
          <a:p>
            <a:r>
              <a:rPr lang="en-US" dirty="0" smtClean="0"/>
              <a:t>We then used the breadboard to make our circuit and then hooked up the Elvis II and Digital </a:t>
            </a:r>
            <a:r>
              <a:rPr lang="en-US" dirty="0" err="1" smtClean="0"/>
              <a:t>Multimeter</a:t>
            </a:r>
            <a:r>
              <a:rPr lang="en-US" dirty="0" smtClean="0"/>
              <a:t> as displayed in the picture beside</a:t>
            </a:r>
          </a:p>
          <a:p>
            <a:r>
              <a:rPr lang="en-US" dirty="0" smtClean="0"/>
              <a:t>When attached this way the </a:t>
            </a:r>
            <a:r>
              <a:rPr lang="en-US" dirty="0" err="1" smtClean="0"/>
              <a:t>Multimeter</a:t>
            </a:r>
            <a:r>
              <a:rPr lang="en-US" dirty="0" smtClean="0"/>
              <a:t> gave us the measure of the current in our circuit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0987" y="1907077"/>
            <a:ext cx="4970584" cy="3727938"/>
          </a:xfrm>
        </p:spPr>
      </p:pic>
    </p:spTree>
    <p:extLst>
      <p:ext uri="{BB962C8B-B14F-4D97-AF65-F5344CB8AC3E}">
        <p14:creationId xmlns:p14="http://schemas.microsoft.com/office/powerpoint/2010/main" val="157447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4-Series Black Box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983588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Results and observations:</a:t>
            </a:r>
          </a:p>
          <a:p>
            <a:r>
              <a:rPr lang="en-US" dirty="0" smtClean="0"/>
              <a:t>We found that our measured results matched up very near to what we had calculated and simulated beforehand</a:t>
            </a:r>
          </a:p>
          <a:p>
            <a:r>
              <a:rPr lang="en-US" dirty="0" smtClean="0"/>
              <a:t>I observed that there will always be a difference between what’s measured in real life and what is simulated and calculated in a computer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752884"/>
              </p:ext>
            </p:extLst>
          </p:nvPr>
        </p:nvGraphicFramePr>
        <p:xfrm>
          <a:off x="6564576" y="1853249"/>
          <a:ext cx="4626590" cy="43951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5318">
                  <a:extLst>
                    <a:ext uri="{9D8B030D-6E8A-4147-A177-3AD203B41FA5}">
                      <a16:colId xmlns:a16="http://schemas.microsoft.com/office/drawing/2014/main" val="1916294016"/>
                    </a:ext>
                  </a:extLst>
                </a:gridCol>
                <a:gridCol w="925318">
                  <a:extLst>
                    <a:ext uri="{9D8B030D-6E8A-4147-A177-3AD203B41FA5}">
                      <a16:colId xmlns:a16="http://schemas.microsoft.com/office/drawing/2014/main" val="681537327"/>
                    </a:ext>
                  </a:extLst>
                </a:gridCol>
                <a:gridCol w="925318">
                  <a:extLst>
                    <a:ext uri="{9D8B030D-6E8A-4147-A177-3AD203B41FA5}">
                      <a16:colId xmlns:a16="http://schemas.microsoft.com/office/drawing/2014/main" val="2628414621"/>
                    </a:ext>
                  </a:extLst>
                </a:gridCol>
                <a:gridCol w="925318">
                  <a:extLst>
                    <a:ext uri="{9D8B030D-6E8A-4147-A177-3AD203B41FA5}">
                      <a16:colId xmlns:a16="http://schemas.microsoft.com/office/drawing/2014/main" val="4002336608"/>
                    </a:ext>
                  </a:extLst>
                </a:gridCol>
                <a:gridCol w="925318">
                  <a:extLst>
                    <a:ext uri="{9D8B030D-6E8A-4147-A177-3AD203B41FA5}">
                      <a16:colId xmlns:a16="http://schemas.microsoft.com/office/drawing/2014/main" val="4223365388"/>
                    </a:ext>
                  </a:extLst>
                </a:gridCol>
              </a:tblGrid>
              <a:tr h="41885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Calculated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893319"/>
                  </a:ext>
                </a:extLst>
              </a:tr>
              <a:tr h="56804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V1=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4789681"/>
                  </a:ext>
                </a:extLst>
              </a:tr>
              <a:tr h="56804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It=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10.0E-3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9.835E-3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10.0E-3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10.0E-3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6628330"/>
                  </a:ext>
                </a:extLst>
              </a:tr>
              <a:tr h="56804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915.0991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1035244"/>
                  </a:ext>
                </a:extLst>
              </a:tr>
              <a:tr h="56804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R1=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8882697"/>
                  </a:ext>
                </a:extLst>
              </a:tr>
              <a:tr h="56804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R2=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867921"/>
                  </a:ext>
                </a:extLst>
              </a:tr>
              <a:tr h="56804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R3=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6158161"/>
                  </a:ext>
                </a:extLst>
              </a:tr>
              <a:tr h="56804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895.68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3939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67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5-Pressure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purpose of this lab was to learn about variable resistors and a </a:t>
            </a:r>
            <a:r>
              <a:rPr lang="en-US" dirty="0" err="1" smtClean="0"/>
              <a:t>Weatstone</a:t>
            </a:r>
            <a:r>
              <a:rPr lang="en-US" dirty="0" smtClean="0"/>
              <a:t> Bridge</a:t>
            </a:r>
          </a:p>
          <a:p>
            <a:r>
              <a:rPr lang="en-US" dirty="0" smtClean="0"/>
              <a:t>The tools used were a Digital </a:t>
            </a:r>
            <a:r>
              <a:rPr lang="en-US" dirty="0" err="1" smtClean="0"/>
              <a:t>Multimeter</a:t>
            </a:r>
            <a:r>
              <a:rPr lang="en-US" dirty="0" smtClean="0"/>
              <a:t>, a pressure sensor model kit, and 3 large washers</a:t>
            </a:r>
          </a:p>
          <a:p>
            <a:r>
              <a:rPr lang="en-US" dirty="0" smtClean="0"/>
              <a:t>My </a:t>
            </a:r>
            <a:r>
              <a:rPr lang="en-US" dirty="0"/>
              <a:t>lab partner was Salem </a:t>
            </a:r>
            <a:r>
              <a:rPr lang="en-US" dirty="0" err="1"/>
              <a:t>Aldossary</a:t>
            </a:r>
            <a:r>
              <a:rPr lang="en-US" dirty="0"/>
              <a:t> and we used bench </a:t>
            </a:r>
            <a:r>
              <a:rPr lang="en-US" dirty="0" smtClean="0"/>
              <a:t>6</a:t>
            </a:r>
          </a:p>
          <a:p>
            <a:r>
              <a:rPr lang="en-US" dirty="0" smtClean="0"/>
              <a:t>The date was 3/8/2018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08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5-Pressure Sensor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44988" y="1746716"/>
            <a:ext cx="5376947" cy="430677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98806" y="2124222"/>
            <a:ext cx="4768947" cy="39292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First we used a paint can and a rubber balloon to make a drum-like structure before taping it securely with electrical tape</a:t>
            </a:r>
          </a:p>
          <a:p>
            <a:r>
              <a:rPr lang="en-US" dirty="0" smtClean="0"/>
              <a:t>Then we made a paste with the equivalent of 15 sticks of graphite leads and 3 ml of rubber cement </a:t>
            </a:r>
          </a:p>
          <a:p>
            <a:r>
              <a:rPr lang="en-US" dirty="0" smtClean="0"/>
              <a:t>Following a template that was given to us we used drew a </a:t>
            </a:r>
            <a:r>
              <a:rPr lang="en-US" dirty="0" err="1" smtClean="0"/>
              <a:t>pacman-esque</a:t>
            </a:r>
            <a:r>
              <a:rPr lang="en-US" dirty="0" smtClean="0"/>
              <a:t> shape on the  top of the drum that had four bits of conductive copper tape at opposite sides of the drum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1-Resistor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853249"/>
            <a:ext cx="9905998" cy="3344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goal of this lab was to familiarize oneself with resistors and their variability in particular</a:t>
            </a:r>
          </a:p>
          <a:p>
            <a:r>
              <a:rPr lang="en-US" dirty="0" smtClean="0"/>
              <a:t>The tools used were 20 1k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 resistors, a Digital </a:t>
            </a:r>
            <a:r>
              <a:rPr lang="en-US" dirty="0" err="1"/>
              <a:t>M</a:t>
            </a:r>
            <a:r>
              <a:rPr lang="en-US" dirty="0" err="1" smtClean="0"/>
              <a:t>ultimeter</a:t>
            </a:r>
            <a:r>
              <a:rPr lang="en-US" dirty="0" smtClean="0"/>
              <a:t>, and Excel for all calculations</a:t>
            </a:r>
          </a:p>
          <a:p>
            <a:r>
              <a:rPr lang="en-US" dirty="0" smtClean="0"/>
              <a:t>My lab partner was Cory King and we used bench 6</a:t>
            </a:r>
          </a:p>
          <a:p>
            <a:r>
              <a:rPr lang="en-US" dirty="0" smtClean="0"/>
              <a:t>The date was 2/1/2018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55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5-Pressure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98806" y="2124222"/>
            <a:ext cx="4768947" cy="3929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Procedure and Results:</a:t>
            </a:r>
          </a:p>
          <a:p>
            <a:r>
              <a:rPr lang="en-US" dirty="0"/>
              <a:t>W</a:t>
            </a:r>
            <a:r>
              <a:rPr lang="en-US" dirty="0" smtClean="0"/>
              <a:t>hen the paste was dried we attached the Digital </a:t>
            </a:r>
            <a:r>
              <a:rPr lang="en-US" dirty="0" err="1" smtClean="0"/>
              <a:t>Multimeter</a:t>
            </a:r>
            <a:r>
              <a:rPr lang="en-US" dirty="0" smtClean="0"/>
              <a:t> to the drum to read the resistance this was R1</a:t>
            </a:r>
          </a:p>
          <a:p>
            <a:r>
              <a:rPr lang="en-US" dirty="0" smtClean="0"/>
              <a:t>We then added one washer for each of the following resistance readings making the reading for R4 under the weight of three washers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63102"/>
              </p:ext>
            </p:extLst>
          </p:nvPr>
        </p:nvGraphicFramePr>
        <p:xfrm>
          <a:off x="6979558" y="2124222"/>
          <a:ext cx="3071276" cy="2428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0796">
                  <a:extLst>
                    <a:ext uri="{9D8B030D-6E8A-4147-A177-3AD203B41FA5}">
                      <a16:colId xmlns:a16="http://schemas.microsoft.com/office/drawing/2014/main" val="3546874981"/>
                    </a:ext>
                  </a:extLst>
                </a:gridCol>
                <a:gridCol w="2000480">
                  <a:extLst>
                    <a:ext uri="{9D8B030D-6E8A-4147-A177-3AD203B41FA5}">
                      <a16:colId xmlns:a16="http://schemas.microsoft.com/office/drawing/2014/main" val="3387890608"/>
                    </a:ext>
                  </a:extLst>
                </a:gridCol>
              </a:tblGrid>
              <a:tr h="485751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Measured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854440"/>
                  </a:ext>
                </a:extLst>
              </a:tr>
              <a:tr h="4857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R1 =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6.6k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695506"/>
                  </a:ext>
                </a:extLst>
              </a:tr>
              <a:tr h="4857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R2 =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6.5k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77338"/>
                  </a:ext>
                </a:extLst>
              </a:tr>
              <a:tr h="4857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R3 =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6.4k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91777"/>
                  </a:ext>
                </a:extLst>
              </a:tr>
              <a:tr h="4857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R4 =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6.2k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2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39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5-Pressure Sensor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Observations:</a:t>
            </a:r>
          </a:p>
          <a:p>
            <a:r>
              <a:rPr lang="en-US" dirty="0" smtClean="0"/>
              <a:t>The bigger the area that the makeshift resistor covered the less resistance it had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0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6-Parallel Black Box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purpose of this lab was to learn about parallel circuits by designing a parallel </a:t>
            </a:r>
            <a:r>
              <a:rPr lang="en-US" dirty="0"/>
              <a:t>circuit whose current was </a:t>
            </a:r>
            <a:r>
              <a:rPr lang="en-US" dirty="0" smtClean="0"/>
              <a:t>18mA </a:t>
            </a:r>
            <a:r>
              <a:rPr lang="en-US" dirty="0"/>
              <a:t>with 9 of applied DC voltage </a:t>
            </a:r>
            <a:r>
              <a:rPr lang="en-US" dirty="0" smtClean="0"/>
              <a:t>and had 2 standard resistors</a:t>
            </a:r>
            <a:endParaRPr lang="en-US" dirty="0"/>
          </a:p>
          <a:p>
            <a:r>
              <a:rPr lang="en-US" dirty="0"/>
              <a:t>The tools used were a Digital </a:t>
            </a:r>
            <a:r>
              <a:rPr lang="en-US" dirty="0" err="1"/>
              <a:t>Multimeter</a:t>
            </a:r>
            <a:r>
              <a:rPr lang="en-US" dirty="0"/>
              <a:t>, an Elvis II, </a:t>
            </a:r>
            <a:r>
              <a:rPr lang="en-US" dirty="0" smtClean="0"/>
              <a:t>2 </a:t>
            </a:r>
            <a:r>
              <a:rPr lang="en-US" dirty="0"/>
              <a:t>standard resistors (</a:t>
            </a:r>
            <a:r>
              <a:rPr lang="en-US" dirty="0" smtClean="0"/>
              <a:t>1k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, 1k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), Multisim, </a:t>
            </a:r>
            <a:r>
              <a:rPr lang="en-US" dirty="0"/>
              <a:t>and Excel</a:t>
            </a:r>
          </a:p>
          <a:p>
            <a:r>
              <a:rPr lang="en-US" dirty="0" smtClean="0"/>
              <a:t>My </a:t>
            </a:r>
            <a:r>
              <a:rPr lang="en-US" dirty="0"/>
              <a:t>lab partner was Salem </a:t>
            </a:r>
            <a:r>
              <a:rPr lang="en-US" dirty="0" err="1"/>
              <a:t>Aldossary</a:t>
            </a:r>
            <a:r>
              <a:rPr lang="en-US" dirty="0"/>
              <a:t> and we used bench </a:t>
            </a:r>
            <a:r>
              <a:rPr lang="en-US" dirty="0" smtClean="0"/>
              <a:t>6</a:t>
            </a:r>
          </a:p>
          <a:p>
            <a:r>
              <a:rPr lang="en-US" dirty="0"/>
              <a:t>The date </a:t>
            </a:r>
            <a:r>
              <a:rPr lang="en-US" dirty="0" smtClean="0"/>
              <a:t>was 2/15/2018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37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6-Parallel Black Box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6112" y="2060575"/>
            <a:ext cx="4788532" cy="4195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/>
              <a:t>First I had to determine what </a:t>
            </a:r>
            <a:r>
              <a:rPr lang="en-US" dirty="0" smtClean="0"/>
              <a:t>2 </a:t>
            </a:r>
            <a:r>
              <a:rPr lang="en-US" dirty="0"/>
              <a:t>standard resistors we should use to create a </a:t>
            </a:r>
            <a:r>
              <a:rPr lang="en-US" dirty="0" smtClean="0"/>
              <a:t>parallel </a:t>
            </a:r>
            <a:r>
              <a:rPr lang="en-US" dirty="0"/>
              <a:t>circuit whose current was </a:t>
            </a:r>
            <a:r>
              <a:rPr lang="en-US" dirty="0" smtClean="0"/>
              <a:t>18mA </a:t>
            </a:r>
            <a:r>
              <a:rPr lang="en-US" dirty="0"/>
              <a:t>with </a:t>
            </a:r>
            <a:r>
              <a:rPr lang="en-US" dirty="0" smtClean="0"/>
              <a:t>9V </a:t>
            </a:r>
            <a:r>
              <a:rPr lang="en-US" dirty="0"/>
              <a:t>of applied DC voltage. </a:t>
            </a:r>
            <a:r>
              <a:rPr lang="en-US" dirty="0" smtClean="0"/>
              <a:t>To determine this I mostly just made a two resistor DC circuit in Multisim and guessed.</a:t>
            </a:r>
          </a:p>
          <a:p>
            <a:r>
              <a:rPr lang="en-US" dirty="0" smtClean="0"/>
              <a:t>I found that 2 1k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 resistors gave the desired total resistance of 500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</a:p>
          <a:p>
            <a:r>
              <a:rPr lang="en-US" dirty="0" smtClean="0">
                <a:cs typeface="GreekC" panose="00000400000000000000" pitchFamily="2" charset="0"/>
              </a:rPr>
              <a:t>Once I had done that I was able to make a proper circuit in Multisim with a DC battery to once again verify that the current would be 18mA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43" y="1372451"/>
            <a:ext cx="3021303" cy="502001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812" y="1372451"/>
            <a:ext cx="3210726" cy="50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8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6-Parallel Black Box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1" y="2060575"/>
            <a:ext cx="5306197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In the lab my lab partner and I selected 2 1k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 resistors and put them into the breadboard in a parallel form</a:t>
            </a:r>
          </a:p>
          <a:p>
            <a:r>
              <a:rPr lang="en-US" dirty="0" smtClean="0"/>
              <a:t>We then hooked up the Elvis II and the </a:t>
            </a:r>
            <a:r>
              <a:rPr lang="en-US" dirty="0" err="1" smtClean="0"/>
              <a:t>Multimeter</a:t>
            </a:r>
            <a:r>
              <a:rPr lang="en-US" dirty="0" smtClean="0"/>
              <a:t> using a ground to measure the circuit’s current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500" y="1431570"/>
            <a:ext cx="4933597" cy="4715939"/>
          </a:xfrm>
        </p:spPr>
      </p:pic>
    </p:spTree>
    <p:extLst>
      <p:ext uri="{BB962C8B-B14F-4D97-AF65-F5344CB8AC3E}">
        <p14:creationId xmlns:p14="http://schemas.microsoft.com/office/powerpoint/2010/main" val="3539122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6-Parallel Black Box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Results and Observations:</a:t>
            </a:r>
          </a:p>
          <a:p>
            <a:r>
              <a:rPr lang="en-US" dirty="0"/>
              <a:t>We found that our measured results matched up very near to what we had calculated and simulated </a:t>
            </a:r>
            <a:r>
              <a:rPr lang="en-US" dirty="0" smtClean="0"/>
              <a:t>beforehand</a:t>
            </a:r>
          </a:p>
          <a:p>
            <a:r>
              <a:rPr lang="en-US" dirty="0" smtClean="0"/>
              <a:t>I also noted that the higher the resistance the lower the current as can be extrapolated from R=V/I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0309130"/>
              </p:ext>
            </p:extLst>
          </p:nvPr>
        </p:nvGraphicFramePr>
        <p:xfrm>
          <a:off x="6331130" y="1567545"/>
          <a:ext cx="4981305" cy="3997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6261">
                  <a:extLst>
                    <a:ext uri="{9D8B030D-6E8A-4147-A177-3AD203B41FA5}">
                      <a16:colId xmlns:a16="http://schemas.microsoft.com/office/drawing/2014/main" val="3650226995"/>
                    </a:ext>
                  </a:extLst>
                </a:gridCol>
                <a:gridCol w="996261">
                  <a:extLst>
                    <a:ext uri="{9D8B030D-6E8A-4147-A177-3AD203B41FA5}">
                      <a16:colId xmlns:a16="http://schemas.microsoft.com/office/drawing/2014/main" val="1231626205"/>
                    </a:ext>
                  </a:extLst>
                </a:gridCol>
                <a:gridCol w="996261">
                  <a:extLst>
                    <a:ext uri="{9D8B030D-6E8A-4147-A177-3AD203B41FA5}">
                      <a16:colId xmlns:a16="http://schemas.microsoft.com/office/drawing/2014/main" val="2002936598"/>
                    </a:ext>
                  </a:extLst>
                </a:gridCol>
                <a:gridCol w="996261">
                  <a:extLst>
                    <a:ext uri="{9D8B030D-6E8A-4147-A177-3AD203B41FA5}">
                      <a16:colId xmlns:a16="http://schemas.microsoft.com/office/drawing/2014/main" val="471983338"/>
                    </a:ext>
                  </a:extLst>
                </a:gridCol>
                <a:gridCol w="996261">
                  <a:extLst>
                    <a:ext uri="{9D8B030D-6E8A-4147-A177-3AD203B41FA5}">
                      <a16:colId xmlns:a16="http://schemas.microsoft.com/office/drawing/2014/main" val="1209922141"/>
                    </a:ext>
                  </a:extLst>
                </a:gridCol>
              </a:tblGrid>
              <a:tr h="54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Design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Measured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Calculated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Simulated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932525"/>
                  </a:ext>
                </a:extLst>
              </a:tr>
              <a:tr h="691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V=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2088505"/>
                  </a:ext>
                </a:extLst>
              </a:tr>
              <a:tr h="691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It=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18.0E-3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17.412E-3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18.0E-3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18.0E-3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4058344"/>
                  </a:ext>
                </a:extLst>
              </a:tr>
              <a:tr h="691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err="1">
                          <a:effectLst/>
                        </a:rPr>
                        <a:t>Rt</a:t>
                      </a:r>
                      <a:r>
                        <a:rPr lang="en-US" sz="1100" u="none" strike="noStrike" dirty="0">
                          <a:effectLst/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500.3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8513446"/>
                  </a:ext>
                </a:extLst>
              </a:tr>
              <a:tr h="691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R1=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2757783"/>
                  </a:ext>
                </a:extLst>
              </a:tr>
              <a:tr h="691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R2=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1.0E+3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1.0E+3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0806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7-Resistor Parallel Circuit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purpose of this lab was to learn more about parallel circuit by making one and measuring total current and all branch currents</a:t>
            </a:r>
          </a:p>
          <a:p>
            <a:r>
              <a:rPr lang="en-US" dirty="0"/>
              <a:t>The tools used were a Digital </a:t>
            </a:r>
            <a:r>
              <a:rPr lang="en-US" dirty="0" err="1"/>
              <a:t>Multimeter</a:t>
            </a:r>
            <a:r>
              <a:rPr lang="en-US" dirty="0"/>
              <a:t>, an Elvis II, </a:t>
            </a:r>
            <a:r>
              <a:rPr lang="en-US" dirty="0" smtClean="0"/>
              <a:t>4 </a:t>
            </a:r>
            <a:r>
              <a:rPr lang="en-US" dirty="0"/>
              <a:t>standard resistors </a:t>
            </a:r>
            <a:r>
              <a:rPr lang="en-US" dirty="0" smtClean="0"/>
              <a:t>(</a:t>
            </a:r>
            <a:r>
              <a:rPr lang="en-US" dirty="0" smtClean="0">
                <a:latin typeface="+mn-lt"/>
              </a:rPr>
              <a:t>2.2k</a:t>
            </a:r>
            <a:r>
              <a:rPr lang="en-US" dirty="0" smtClean="0">
                <a:latin typeface="+mn-lt"/>
                <a:cs typeface="GreekC" panose="00000400000000000000" pitchFamily="2" charset="0"/>
              </a:rPr>
              <a:t>W, 3.3kW</a:t>
            </a:r>
            <a:r>
              <a:rPr lang="en-US" dirty="0" smtClean="0">
                <a:cs typeface="GreekC" panose="00000400000000000000" pitchFamily="2" charset="0"/>
              </a:rPr>
              <a:t>, </a:t>
            </a:r>
            <a:r>
              <a:rPr lang="en-US" dirty="0" smtClean="0">
                <a:latin typeface="+mn-lt"/>
                <a:cs typeface="GreekC" panose="00000400000000000000" pitchFamily="2" charset="0"/>
              </a:rPr>
              <a:t>4.7kW, 4.7kW</a:t>
            </a:r>
            <a:r>
              <a:rPr lang="en-US" dirty="0" smtClean="0">
                <a:cs typeface="GreekC" panose="00000400000000000000" pitchFamily="2" charset="0"/>
              </a:rPr>
              <a:t>), Multisim, </a:t>
            </a:r>
            <a:r>
              <a:rPr lang="en-US" dirty="0" smtClean="0"/>
              <a:t>and </a:t>
            </a:r>
            <a:r>
              <a:rPr lang="en-US" dirty="0"/>
              <a:t>Excel</a:t>
            </a:r>
          </a:p>
          <a:p>
            <a:r>
              <a:rPr lang="en-US" dirty="0"/>
              <a:t>My lab partner was Salem </a:t>
            </a:r>
            <a:r>
              <a:rPr lang="en-US" dirty="0" err="1"/>
              <a:t>Aldossary</a:t>
            </a:r>
            <a:r>
              <a:rPr lang="en-US" dirty="0"/>
              <a:t> and we used bench </a:t>
            </a:r>
            <a:r>
              <a:rPr lang="en-US" dirty="0" smtClean="0"/>
              <a:t>6</a:t>
            </a:r>
          </a:p>
          <a:p>
            <a:r>
              <a:rPr lang="en-US" dirty="0"/>
              <a:t>The date </a:t>
            </a:r>
            <a:r>
              <a:rPr lang="en-US" dirty="0" smtClean="0"/>
              <a:t>was 2/22/2018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7-Resistor Parallel Circuit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Procedure:</a:t>
                </a:r>
              </a:p>
              <a:p>
                <a:r>
                  <a:rPr lang="en-US" dirty="0" smtClean="0"/>
                  <a:t>First I made an Excel sheet to determine what the resistivity is of the circuit is using the 4 resistor values prescribed. I calculated this using the reciprocal method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𝑟𝑠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+…1/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𝑟𝑛</m:t>
                            </m:r>
                          </m:e>
                          <m:e/>
                        </m:eqAr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 then calculated the total current by dividing the voltage </a:t>
                </a:r>
                <a:r>
                  <a:rPr lang="en-US" dirty="0"/>
                  <a:t>(which here is 9V) </a:t>
                </a:r>
                <a:r>
                  <a:rPr lang="en-US" dirty="0" smtClean="0"/>
                  <a:t>by the total resistance</a:t>
                </a:r>
              </a:p>
              <a:p>
                <a:r>
                  <a:rPr lang="en-US" dirty="0" smtClean="0"/>
                  <a:t>After that I went on to calculate the current after each resistor by dividing the voltage (9) by the resistor that the current had just passed through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9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21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7-Resistor Parallel Circuit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03312" y="1666568"/>
            <a:ext cx="10533165" cy="10029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I used Multisim to verify all the following current values I had calculated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2669471"/>
            <a:ext cx="9854740" cy="3586868"/>
          </a:xfrm>
        </p:spPr>
      </p:pic>
    </p:spTree>
    <p:extLst>
      <p:ext uri="{BB962C8B-B14F-4D97-AF65-F5344CB8AC3E}">
        <p14:creationId xmlns:p14="http://schemas.microsoft.com/office/powerpoint/2010/main" val="8483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7-Resistor Parallel Circuit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5184946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/>
              <a:t>When we had measured all the resistors to be used and recorded them in Excel Salem and I </a:t>
            </a:r>
          </a:p>
          <a:p>
            <a:r>
              <a:rPr lang="en-US" dirty="0"/>
              <a:t>Attached the negative clamp of the Elvis II to one side of the circuit</a:t>
            </a:r>
          </a:p>
          <a:p>
            <a:r>
              <a:rPr lang="en-US" dirty="0"/>
              <a:t>Attached the positive clamp of the Elvis II to the positive input end of the </a:t>
            </a:r>
            <a:r>
              <a:rPr lang="en-US" dirty="0" err="1"/>
              <a:t>Multimeter</a:t>
            </a:r>
            <a:r>
              <a:rPr lang="en-US" dirty="0"/>
              <a:t> </a:t>
            </a:r>
          </a:p>
          <a:p>
            <a:r>
              <a:rPr lang="en-US" dirty="0"/>
              <a:t>Attached the negative input end  to an alligator clip that was then attached to the opposite side of the circuit as the Elvis II negative clamp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39" y="1336852"/>
            <a:ext cx="4930016" cy="4919486"/>
          </a:xfrm>
        </p:spPr>
      </p:pic>
    </p:spTree>
    <p:extLst>
      <p:ext uri="{BB962C8B-B14F-4D97-AF65-F5344CB8AC3E}">
        <p14:creationId xmlns:p14="http://schemas.microsoft.com/office/powerpoint/2010/main" val="28232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1-Resistor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We selected 20 1k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 </a:t>
            </a:r>
            <a:r>
              <a:rPr lang="en-US" dirty="0" smtClean="0">
                <a:cs typeface="GreekC" panose="00000400000000000000" pitchFamily="2" charset="0"/>
              </a:rPr>
              <a:t>resistors and</a:t>
            </a:r>
          </a:p>
          <a:p>
            <a:r>
              <a:rPr lang="en-US" dirty="0" smtClean="0">
                <a:cs typeface="GreekC" panose="00000400000000000000" pitchFamily="2" charset="0"/>
              </a:rPr>
              <a:t>Measured each resistor with the Digital </a:t>
            </a:r>
            <a:r>
              <a:rPr lang="en-US" dirty="0" err="1">
                <a:cs typeface="GreekC" panose="00000400000000000000" pitchFamily="2" charset="0"/>
              </a:rPr>
              <a:t>M</a:t>
            </a:r>
            <a:r>
              <a:rPr lang="en-US" dirty="0" err="1" smtClean="0">
                <a:cs typeface="GreekC" panose="00000400000000000000" pitchFamily="2" charset="0"/>
              </a:rPr>
              <a:t>ultimeter</a:t>
            </a:r>
            <a:r>
              <a:rPr lang="en-US" dirty="0" smtClean="0">
                <a:cs typeface="GreekC" panose="00000400000000000000" pitchFamily="2" charset="0"/>
              </a:rPr>
              <a:t> by putting the input ends on each side of the resistor we were currently measuring</a:t>
            </a:r>
          </a:p>
          <a:p>
            <a:r>
              <a:rPr lang="en-US" dirty="0" smtClean="0">
                <a:cs typeface="GreekC" panose="00000400000000000000" pitchFamily="2" charset="0"/>
              </a:rPr>
              <a:t>Calculated tolerance by cross multiplying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9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7-Resistor Parallel Circuit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5184946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To find the current at each resistor we only had to make a small modification to the configuration we had just made with the </a:t>
            </a:r>
            <a:r>
              <a:rPr lang="en-US" dirty="0" err="1" smtClean="0"/>
              <a:t>Multimeter</a:t>
            </a:r>
            <a:r>
              <a:rPr lang="en-US" dirty="0" smtClean="0"/>
              <a:t>, Elvis II, circuit board, and the alligator clips</a:t>
            </a:r>
          </a:p>
          <a:p>
            <a:r>
              <a:rPr lang="en-US" dirty="0" smtClean="0"/>
              <a:t>We moved the alligator clip from where was on the circuit and put it on the first resistor then pulled the resistor from the breadboard</a:t>
            </a:r>
          </a:p>
          <a:p>
            <a:r>
              <a:rPr lang="en-US" dirty="0" smtClean="0"/>
              <a:t>We did this for each successive resistor in the parallel circuit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39" y="1388675"/>
            <a:ext cx="4558103" cy="4867663"/>
          </a:xfrm>
        </p:spPr>
      </p:pic>
    </p:spTree>
    <p:extLst>
      <p:ext uri="{BB962C8B-B14F-4D97-AF65-F5344CB8AC3E}">
        <p14:creationId xmlns:p14="http://schemas.microsoft.com/office/powerpoint/2010/main" val="12769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7-Resistor Parallel Circuit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5184946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Results and Observations:</a:t>
            </a:r>
          </a:p>
          <a:p>
            <a:r>
              <a:rPr lang="en-US" dirty="0" smtClean="0"/>
              <a:t>As can be seen in the spreadsheet occupying this slide it can be noted that while there were small differences between measured, calculated, and simulated</a:t>
            </a:r>
          </a:p>
          <a:p>
            <a:r>
              <a:rPr lang="en-US" dirty="0" smtClean="0"/>
              <a:t>This can mostly be chalked up to real world variables and the different ways that Excel and Multisim calculate the </a:t>
            </a:r>
            <a:r>
              <a:rPr lang="en-US" smtClean="0"/>
              <a:t>same data</a:t>
            </a:r>
            <a:endParaRPr lang="en-US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344138"/>
              </p:ext>
            </p:extLst>
          </p:nvPr>
        </p:nvGraphicFramePr>
        <p:xfrm>
          <a:off x="6288258" y="1853248"/>
          <a:ext cx="4684544" cy="4403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1136">
                  <a:extLst>
                    <a:ext uri="{9D8B030D-6E8A-4147-A177-3AD203B41FA5}">
                      <a16:colId xmlns:a16="http://schemas.microsoft.com/office/drawing/2014/main" val="2008802477"/>
                    </a:ext>
                  </a:extLst>
                </a:gridCol>
                <a:gridCol w="1171136">
                  <a:extLst>
                    <a:ext uri="{9D8B030D-6E8A-4147-A177-3AD203B41FA5}">
                      <a16:colId xmlns:a16="http://schemas.microsoft.com/office/drawing/2014/main" val="2064981696"/>
                    </a:ext>
                  </a:extLst>
                </a:gridCol>
                <a:gridCol w="1171136">
                  <a:extLst>
                    <a:ext uri="{9D8B030D-6E8A-4147-A177-3AD203B41FA5}">
                      <a16:colId xmlns:a16="http://schemas.microsoft.com/office/drawing/2014/main" val="588531339"/>
                    </a:ext>
                  </a:extLst>
                </a:gridCol>
                <a:gridCol w="1171136">
                  <a:extLst>
                    <a:ext uri="{9D8B030D-6E8A-4147-A177-3AD203B41FA5}">
                      <a16:colId xmlns:a16="http://schemas.microsoft.com/office/drawing/2014/main" val="862999964"/>
                    </a:ext>
                  </a:extLst>
                </a:gridCol>
              </a:tblGrid>
              <a:tr h="62213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Calculated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Simulated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058352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V1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0121597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R1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2.18E+3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2.2E+3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2.2E+3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8448337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R2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3.29E+3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3.3E+3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3.3E+3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638109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R3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4.59E+3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4.7E+3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4.7E+3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463177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R4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4.73E+3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4.7E+3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4.7E+3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0890403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err="1">
                          <a:effectLst/>
                        </a:rPr>
                        <a:t>Rt</a:t>
                      </a:r>
                      <a:r>
                        <a:rPr lang="en-US" sz="1400" u="none" strike="noStrike" dirty="0">
                          <a:effectLst/>
                        </a:rPr>
                        <a:t>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839.4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845.2316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845.232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095991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It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10.49E-3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10.6E-3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1154829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I1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3.908E-3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4.09E-3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4.1E-3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1260637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I2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2.628E-3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2.73E-3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2.7E-3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4532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I3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1.903E-3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1.91E-3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1.92E-3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3024211"/>
                  </a:ext>
                </a:extLst>
              </a:tr>
              <a:tr h="3437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I4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1.846E-3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1.91E-3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1.92E-3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2235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6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8-Black Box Design 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</a:t>
            </a:r>
            <a:r>
              <a:rPr lang="en-US" dirty="0"/>
              <a:t>purpose of this lab was to </a:t>
            </a:r>
            <a:r>
              <a:rPr lang="en-US" dirty="0" smtClean="0"/>
              <a:t>build a circuit that produces an output voltage of 1.3V using 2 4.7k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>
                <a:cs typeface="GreekC" panose="00000400000000000000" pitchFamily="2" charset="0"/>
              </a:rPr>
              <a:t> resistors and 3 equal valued resistors. </a:t>
            </a:r>
          </a:p>
          <a:p>
            <a:r>
              <a:rPr lang="en-US" dirty="0" smtClean="0"/>
              <a:t>The </a:t>
            </a:r>
            <a:r>
              <a:rPr lang="en-US" dirty="0"/>
              <a:t>tools used were a Digital </a:t>
            </a:r>
            <a:r>
              <a:rPr lang="en-US" dirty="0" err="1"/>
              <a:t>Multimeter</a:t>
            </a:r>
            <a:r>
              <a:rPr lang="en-US" dirty="0"/>
              <a:t>, an Elvis II, 5</a:t>
            </a:r>
            <a:r>
              <a:rPr lang="en-US" dirty="0" smtClean="0"/>
              <a:t> </a:t>
            </a:r>
            <a:r>
              <a:rPr lang="en-US" dirty="0"/>
              <a:t>standard resistors </a:t>
            </a:r>
            <a:r>
              <a:rPr lang="en-US" dirty="0" smtClean="0"/>
              <a:t>(4.7k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>
                <a:cs typeface="GreekC" panose="00000400000000000000" pitchFamily="2" charset="0"/>
              </a:rPr>
              <a:t>, </a:t>
            </a:r>
            <a:r>
              <a:rPr lang="en-US" dirty="0"/>
              <a:t>4.7k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>
                <a:cs typeface="GreekC" panose="00000400000000000000" pitchFamily="2" charset="0"/>
              </a:rPr>
              <a:t>, </a:t>
            </a:r>
            <a:r>
              <a:rPr lang="en-US" dirty="0"/>
              <a:t>4.7k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>
                <a:cs typeface="GreekC" panose="00000400000000000000" pitchFamily="2" charset="0"/>
              </a:rPr>
              <a:t>, </a:t>
            </a:r>
            <a:r>
              <a:rPr lang="en-US" dirty="0"/>
              <a:t>4.7k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>
                <a:cs typeface="GreekC" panose="00000400000000000000" pitchFamily="2" charset="0"/>
              </a:rPr>
              <a:t>, </a:t>
            </a:r>
            <a:r>
              <a:rPr lang="en-US" dirty="0"/>
              <a:t>4.7k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>
                <a:cs typeface="GreekC" panose="00000400000000000000" pitchFamily="2" charset="0"/>
              </a:rPr>
              <a:t>,</a:t>
            </a:r>
            <a:r>
              <a:rPr lang="en-US" dirty="0" smtClean="0"/>
              <a:t>), Multisim, </a:t>
            </a:r>
            <a:r>
              <a:rPr lang="en-US" dirty="0"/>
              <a:t>and Excel</a:t>
            </a:r>
          </a:p>
          <a:p>
            <a:r>
              <a:rPr lang="en-US" dirty="0"/>
              <a:t>My lab partner was Salem </a:t>
            </a:r>
            <a:r>
              <a:rPr lang="en-US" dirty="0" err="1"/>
              <a:t>Aldossary</a:t>
            </a:r>
            <a:r>
              <a:rPr lang="en-US" dirty="0"/>
              <a:t> and we used bench </a:t>
            </a:r>
            <a:r>
              <a:rPr lang="en-US" dirty="0" smtClean="0"/>
              <a:t>6</a:t>
            </a:r>
          </a:p>
          <a:p>
            <a:r>
              <a:rPr lang="en-US" dirty="0"/>
              <a:t>The date </a:t>
            </a:r>
            <a:r>
              <a:rPr lang="en-US" dirty="0" smtClean="0"/>
              <a:t>was 3/1/2018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9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8-Black Box Design 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I used </a:t>
            </a:r>
            <a:r>
              <a:rPr lang="en-US" dirty="0"/>
              <a:t>4.7k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 resistors as my 3 equal value resistors. This produced the desired output voltage of 1.3V</a:t>
            </a:r>
          </a:p>
          <a:p>
            <a:r>
              <a:rPr lang="en-US" dirty="0" smtClean="0"/>
              <a:t>I then adjusted R1 in the hundredth and thousandth places to get exactly 1.3V</a:t>
            </a:r>
          </a:p>
          <a:p>
            <a:r>
              <a:rPr lang="en-US" dirty="0" smtClean="0"/>
              <a:t>I made my adjusted R1 greater than my original R1 knowing that when R increases so does 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1" y="2060575"/>
            <a:ext cx="6239882" cy="37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47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8-Black Box Design 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Procedure:</a:t>
                </a:r>
              </a:p>
              <a:p>
                <a:r>
                  <a:rPr lang="en-US" dirty="0" smtClean="0"/>
                  <a:t>To calculate this in Excel I used the equation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𝑉𝑡</m:t>
                    </m:r>
                  </m:oMath>
                </a14:m>
                <a:r>
                  <a:rPr lang="en-US" dirty="0" smtClean="0"/>
                  <a:t> where Rx is all resistors that the Voltage must pass through before getting voltage that is to be read</a:t>
                </a:r>
              </a:p>
              <a:p>
                <a:r>
                  <a:rPr lang="en-US" dirty="0" smtClean="0"/>
                  <a:t>I used this to find both VA (PR1) and VB (PR2) and then subtracted VA from VB this gave me the output voltage I wanted to read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248" t="-727" r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1" y="2060575"/>
            <a:ext cx="6343304" cy="34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0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8-Black Box Design 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When Salam and I met in the lab we assembled our breadbox with the</a:t>
            </a:r>
            <a:r>
              <a:rPr lang="en-US" dirty="0" smtClean="0">
                <a:cs typeface="GreekC" panose="00000400000000000000" pitchFamily="2" charset="0"/>
              </a:rPr>
              <a:t> </a:t>
            </a:r>
            <a:r>
              <a:rPr lang="en-US" dirty="0" smtClean="0"/>
              <a:t>4.7k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>
                <a:latin typeface="+mn-lt"/>
                <a:cs typeface="GreekC" panose="00000400000000000000" pitchFamily="2" charset="0"/>
              </a:rPr>
              <a:t> resistors required</a:t>
            </a:r>
          </a:p>
          <a:p>
            <a:r>
              <a:rPr lang="en-US" dirty="0" smtClean="0">
                <a:latin typeface="+mn-lt"/>
                <a:cs typeface="GreekC" panose="00000400000000000000" pitchFamily="2" charset="0"/>
              </a:rPr>
              <a:t>We attached the ground to the same resistor as the negative side of the Elvis II and the negative input end of the digital </a:t>
            </a:r>
            <a:r>
              <a:rPr lang="en-US" dirty="0" err="1" smtClean="0">
                <a:latin typeface="+mn-lt"/>
                <a:cs typeface="GreekC" panose="00000400000000000000" pitchFamily="2" charset="0"/>
              </a:rPr>
              <a:t>Multimeter</a:t>
            </a:r>
            <a:r>
              <a:rPr lang="en-US" dirty="0" smtClean="0">
                <a:latin typeface="+mn-lt"/>
                <a:cs typeface="GreekC" panose="00000400000000000000" pitchFamily="2" charset="0"/>
              </a:rPr>
              <a:t>. </a:t>
            </a:r>
            <a:endParaRPr lang="en-US" dirty="0">
              <a:latin typeface="+mn-lt"/>
              <a:cs typeface="GreekC" panose="00000400000000000000" pitchFamily="2" charset="0"/>
            </a:endParaRPr>
          </a:p>
          <a:p>
            <a:r>
              <a:rPr lang="en-US" dirty="0" smtClean="0">
                <a:latin typeface="+mn-lt"/>
                <a:cs typeface="GreekC" panose="00000400000000000000" pitchFamily="2" charset="0"/>
              </a:rPr>
              <a:t>This left the positive end of the digital </a:t>
            </a:r>
            <a:r>
              <a:rPr lang="en-US" dirty="0" err="1" smtClean="0">
                <a:latin typeface="+mn-lt"/>
                <a:cs typeface="GreekC" panose="00000400000000000000" pitchFamily="2" charset="0"/>
              </a:rPr>
              <a:t>Multimeter</a:t>
            </a:r>
            <a:r>
              <a:rPr lang="en-US" dirty="0" smtClean="0">
                <a:latin typeface="+mn-lt"/>
                <a:cs typeface="GreekC" panose="00000400000000000000" pitchFamily="2" charset="0"/>
              </a:rPr>
              <a:t> free to read each point of the circuit that we needed to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2842" y="1631064"/>
            <a:ext cx="4691416" cy="4559132"/>
          </a:xfrm>
        </p:spPr>
      </p:pic>
    </p:spTree>
    <p:extLst>
      <p:ext uri="{BB962C8B-B14F-4D97-AF65-F5344CB8AC3E}">
        <p14:creationId xmlns:p14="http://schemas.microsoft.com/office/powerpoint/2010/main" val="2784853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8-Black Box Design 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Results and Observations:</a:t>
            </a:r>
          </a:p>
          <a:p>
            <a:r>
              <a:rPr lang="en-US" dirty="0" smtClean="0"/>
              <a:t>Despite us not getting the Elvis II to read exactly 1.3V</a:t>
            </a:r>
          </a:p>
          <a:p>
            <a:r>
              <a:rPr lang="en-US" dirty="0" smtClean="0"/>
              <a:t>Each the measured, calculated, and simulated results corresponded rather surprisingly well to each other in this lab</a:t>
            </a:r>
          </a:p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9622881"/>
              </p:ext>
            </p:extLst>
          </p:nvPr>
        </p:nvGraphicFramePr>
        <p:xfrm>
          <a:off x="5499651" y="2060575"/>
          <a:ext cx="4676736" cy="3927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5135">
                  <a:extLst>
                    <a:ext uri="{9D8B030D-6E8A-4147-A177-3AD203B41FA5}">
                      <a16:colId xmlns:a16="http://schemas.microsoft.com/office/drawing/2014/main" val="2660587910"/>
                    </a:ext>
                  </a:extLst>
                </a:gridCol>
                <a:gridCol w="1123867">
                  <a:extLst>
                    <a:ext uri="{9D8B030D-6E8A-4147-A177-3AD203B41FA5}">
                      <a16:colId xmlns:a16="http://schemas.microsoft.com/office/drawing/2014/main" val="1931419249"/>
                    </a:ext>
                  </a:extLst>
                </a:gridCol>
                <a:gridCol w="1123867">
                  <a:extLst>
                    <a:ext uri="{9D8B030D-6E8A-4147-A177-3AD203B41FA5}">
                      <a16:colId xmlns:a16="http://schemas.microsoft.com/office/drawing/2014/main" val="354674584"/>
                    </a:ext>
                  </a:extLst>
                </a:gridCol>
                <a:gridCol w="1123867">
                  <a:extLst>
                    <a:ext uri="{9D8B030D-6E8A-4147-A177-3AD203B41FA5}">
                      <a16:colId xmlns:a16="http://schemas.microsoft.com/office/drawing/2014/main" val="1505448013"/>
                    </a:ext>
                  </a:extLst>
                </a:gridCol>
              </a:tblGrid>
              <a:tr h="542447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Calculated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Simulated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39953"/>
                  </a:ext>
                </a:extLst>
              </a:tr>
              <a:tr h="68895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V1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8.927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9855971"/>
                  </a:ext>
                </a:extLst>
              </a:tr>
              <a:tr h="68895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VA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5.156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5.143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144279"/>
                  </a:ext>
                </a:extLst>
              </a:tr>
              <a:tr h="68895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VB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3.889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3.857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3.86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0415623"/>
                  </a:ext>
                </a:extLst>
              </a:tr>
              <a:tr h="68895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VA - VB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1.267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1.286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741671"/>
                  </a:ext>
                </a:extLst>
              </a:tr>
              <a:tr h="62901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(VA - VB) </a:t>
                      </a:r>
                      <a:r>
                        <a:rPr lang="en-US" sz="1400" u="none" strike="noStrike" dirty="0" err="1">
                          <a:effectLst/>
                        </a:rPr>
                        <a:t>adj</a:t>
                      </a:r>
                      <a:r>
                        <a:rPr lang="en-US" sz="1400" u="none" strike="noStrike" dirty="0">
                          <a:effectLst/>
                        </a:rPr>
                        <a:t>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N/A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1.30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0628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945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861740" cy="1400530"/>
          </a:xfrm>
        </p:spPr>
        <p:txBody>
          <a:bodyPr/>
          <a:lstStyle/>
          <a:p>
            <a:r>
              <a:rPr lang="en-US" dirty="0" smtClean="0"/>
              <a:t>Lab 10-Series and Parallel Capacitors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</a:t>
            </a:r>
            <a:r>
              <a:rPr lang="en-US" dirty="0"/>
              <a:t>purpose of this lab was </a:t>
            </a:r>
            <a:r>
              <a:rPr lang="en-US" dirty="0" smtClean="0"/>
              <a:t>to learn about series and parallel circuits with capacitors</a:t>
            </a:r>
          </a:p>
          <a:p>
            <a:r>
              <a:rPr lang="en-US" dirty="0" smtClean="0"/>
              <a:t>The </a:t>
            </a:r>
            <a:r>
              <a:rPr lang="en-US" dirty="0"/>
              <a:t>tools used were </a:t>
            </a:r>
            <a:r>
              <a:rPr lang="en-US" dirty="0" smtClean="0"/>
              <a:t>an LCR Meter</a:t>
            </a:r>
            <a:r>
              <a:rPr lang="en-US" dirty="0"/>
              <a:t>, </a:t>
            </a:r>
            <a:r>
              <a:rPr lang="en-US" dirty="0" smtClean="0"/>
              <a:t>3 standard capacitors (10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/>
              <a:t>F</a:t>
            </a:r>
            <a:r>
              <a:rPr lang="en-US" dirty="0" smtClean="0"/>
              <a:t>, 22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/>
              <a:t>F</a:t>
            </a:r>
            <a:r>
              <a:rPr lang="en-US" dirty="0" smtClean="0"/>
              <a:t>, 47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 smtClean="0"/>
              <a:t>F), Multisim, </a:t>
            </a:r>
            <a:r>
              <a:rPr lang="en-US" dirty="0"/>
              <a:t>and Excel</a:t>
            </a:r>
          </a:p>
          <a:p>
            <a:r>
              <a:rPr lang="en-US" dirty="0"/>
              <a:t>My lab partner was Salem </a:t>
            </a:r>
            <a:r>
              <a:rPr lang="en-US" dirty="0" err="1"/>
              <a:t>Aldossary</a:t>
            </a:r>
            <a:r>
              <a:rPr lang="en-US" dirty="0"/>
              <a:t> and we used bench 6</a:t>
            </a:r>
          </a:p>
          <a:p>
            <a:r>
              <a:rPr lang="en-US" dirty="0" smtClean="0"/>
              <a:t>The date was 4/12/2018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88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68750" cy="1159106"/>
          </a:xfrm>
        </p:spPr>
        <p:txBody>
          <a:bodyPr/>
          <a:lstStyle/>
          <a:p>
            <a:r>
              <a:rPr lang="en-US" dirty="0" smtClean="0"/>
              <a:t>Lab 10-Series and Parallel Capacitors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103312" y="1828800"/>
                <a:ext cx="3822901" cy="471148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Procedure:</a:t>
                </a:r>
              </a:p>
              <a:p>
                <a:r>
                  <a:rPr lang="en-US" dirty="0" smtClean="0"/>
                  <a:t>When reading the capacitance of the circuit I had built in Multisim I used Single Frequency AC in Analyses and Simulation</a:t>
                </a:r>
              </a:p>
              <a:p>
                <a:r>
                  <a:rPr lang="en-US" dirty="0" smtClean="0"/>
                  <a:t>I set the frequency to 1kHz to correspond to my AC battery and set the output to Magnitude/Phase</a:t>
                </a:r>
              </a:p>
              <a:p>
                <a:r>
                  <a:rPr lang="en-US" dirty="0" smtClean="0"/>
                  <a:t>I used the equation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𝑓𝐶</m:t>
                        </m:r>
                      </m:den>
                    </m:f>
                  </m:oMath>
                </a14:m>
                <a:r>
                  <a:rPr lang="en-US" dirty="0" smtClean="0"/>
                  <a:t> and adjusted it algebraically to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103312" y="1828800"/>
                <a:ext cx="3822901" cy="4711485"/>
              </a:xfrm>
              <a:blipFill>
                <a:blip r:embed="rId2"/>
                <a:stretch>
                  <a:fillRect l="-1435" t="-647" r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13" y="2060575"/>
            <a:ext cx="6970424" cy="3633152"/>
          </a:xfrm>
        </p:spPr>
      </p:pic>
    </p:spTree>
    <p:extLst>
      <p:ext uri="{BB962C8B-B14F-4D97-AF65-F5344CB8AC3E}">
        <p14:creationId xmlns:p14="http://schemas.microsoft.com/office/powerpoint/2010/main" val="3553757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32221" cy="1400530"/>
          </a:xfrm>
        </p:spPr>
        <p:txBody>
          <a:bodyPr/>
          <a:lstStyle/>
          <a:p>
            <a:r>
              <a:rPr lang="en-US" dirty="0" smtClean="0"/>
              <a:t>Lab 10-Series and Parallel Capacitors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104119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Doing this for both parallel and series gave me the capacitance of each circuit</a:t>
            </a:r>
          </a:p>
          <a:p>
            <a:r>
              <a:rPr lang="en-US" dirty="0" smtClean="0"/>
              <a:t>To calculate capacitance in Excel I used the reciprocal method for series and addition for parallel, this is opposite to how resistance is calculated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31" y="2739419"/>
            <a:ext cx="6524786" cy="2513437"/>
          </a:xfrm>
        </p:spPr>
      </p:pic>
    </p:spTree>
    <p:extLst>
      <p:ext uri="{BB962C8B-B14F-4D97-AF65-F5344CB8AC3E}">
        <p14:creationId xmlns:p14="http://schemas.microsoft.com/office/powerpoint/2010/main" val="2487791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1-Resistor Variability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03312" y="1853249"/>
            <a:ext cx="4396339" cy="45796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We found that  the resistors varied greatly from one to the next and were never exactly as labeled.</a:t>
            </a:r>
          </a:p>
          <a:p>
            <a:r>
              <a:rPr lang="en-US" dirty="0" smtClean="0"/>
              <a:t>The average of the resistance in our sample resistors was 994.67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</a:p>
          <a:p>
            <a:r>
              <a:rPr lang="en-US" dirty="0" smtClean="0"/>
              <a:t>The smallest value was 978.2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endParaRPr lang="en-US" dirty="0" smtClean="0"/>
          </a:p>
          <a:p>
            <a:r>
              <a:rPr lang="en-US" dirty="0" smtClean="0"/>
              <a:t>The largest valued resistor was 1002.9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W,</a:t>
            </a:r>
            <a:r>
              <a:rPr lang="en-US" dirty="0" smtClean="0"/>
              <a:t> and</a:t>
            </a:r>
          </a:p>
          <a:p>
            <a:r>
              <a:rPr lang="en-US" dirty="0" smtClean="0"/>
              <a:t>The standard deviation was 8.47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</a:p>
          <a:p>
            <a:r>
              <a:rPr lang="en-US" dirty="0"/>
              <a:t>The last thing to do was to calculate if the resistors exceeded their 5% tolerance and we found that they did not</a:t>
            </a:r>
          </a:p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3734793"/>
              </p:ext>
            </p:extLst>
          </p:nvPr>
        </p:nvGraphicFramePr>
        <p:xfrm>
          <a:off x="5654674" y="1853249"/>
          <a:ext cx="5991893" cy="440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578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651429" cy="1400530"/>
          </a:xfrm>
        </p:spPr>
        <p:txBody>
          <a:bodyPr/>
          <a:lstStyle/>
          <a:p>
            <a:r>
              <a:rPr lang="en-US" dirty="0" smtClean="0"/>
              <a:t>Lab 10-Series and Parallel Capacitors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When in the lab the LCR meter was used to read each capacitor</a:t>
            </a:r>
          </a:p>
          <a:p>
            <a:r>
              <a:rPr lang="en-US" dirty="0" smtClean="0"/>
              <a:t>Then the capacitors were put in the breadbox in both series then parallel configuration</a:t>
            </a:r>
          </a:p>
          <a:p>
            <a:r>
              <a:rPr lang="en-US" dirty="0" smtClean="0"/>
              <a:t>Then the LCR meter was used to read the total capacitance for each circuit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1" y="1853248"/>
            <a:ext cx="4550149" cy="4426389"/>
          </a:xfrm>
        </p:spPr>
      </p:pic>
    </p:spTree>
    <p:extLst>
      <p:ext uri="{BB962C8B-B14F-4D97-AF65-F5344CB8AC3E}">
        <p14:creationId xmlns:p14="http://schemas.microsoft.com/office/powerpoint/2010/main" val="3731897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651429" cy="1400530"/>
          </a:xfrm>
        </p:spPr>
        <p:txBody>
          <a:bodyPr/>
          <a:lstStyle/>
          <a:p>
            <a:r>
              <a:rPr lang="en-US" dirty="0" smtClean="0"/>
              <a:t>Lab 10-Series and Parallel Capacitors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Results and Observations:</a:t>
            </a:r>
          </a:p>
          <a:p>
            <a:r>
              <a:rPr lang="en-US" dirty="0"/>
              <a:t>T</a:t>
            </a:r>
            <a:r>
              <a:rPr lang="en-US" dirty="0" smtClean="0"/>
              <a:t>he expected is the excel calculations, the measured is the lab results, and the simulated is the </a:t>
            </a:r>
            <a:r>
              <a:rPr lang="en-US" dirty="0"/>
              <a:t>M</a:t>
            </a:r>
            <a:r>
              <a:rPr lang="en-US" dirty="0" smtClean="0"/>
              <a:t>ultisim simulation</a:t>
            </a:r>
          </a:p>
          <a:p>
            <a:r>
              <a:rPr lang="en-US" dirty="0" smtClean="0"/>
              <a:t>When using different mediums the total capacitance was calculated in very different ways</a:t>
            </a:r>
          </a:p>
          <a:p>
            <a:r>
              <a:rPr lang="en-US" dirty="0" smtClean="0"/>
              <a:t>The capacitors were </a:t>
            </a:r>
            <a:r>
              <a:rPr lang="en-US" dirty="0" err="1" smtClean="0"/>
              <a:t>siginificantly</a:t>
            </a:r>
            <a:r>
              <a:rPr lang="en-US" dirty="0" smtClean="0"/>
              <a:t> smaller than advertised if you consider .00001 to be significant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78851842"/>
              </p:ext>
            </p:extLst>
          </p:nvPr>
        </p:nvGraphicFramePr>
        <p:xfrm>
          <a:off x="6025369" y="2070159"/>
          <a:ext cx="4466984" cy="4186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5822">
                  <a:extLst>
                    <a:ext uri="{9D8B030D-6E8A-4147-A177-3AD203B41FA5}">
                      <a16:colId xmlns:a16="http://schemas.microsoft.com/office/drawing/2014/main" val="2711285471"/>
                    </a:ext>
                  </a:extLst>
                </a:gridCol>
                <a:gridCol w="1165300">
                  <a:extLst>
                    <a:ext uri="{9D8B030D-6E8A-4147-A177-3AD203B41FA5}">
                      <a16:colId xmlns:a16="http://schemas.microsoft.com/office/drawing/2014/main" val="1405673673"/>
                    </a:ext>
                  </a:extLst>
                </a:gridCol>
                <a:gridCol w="1122141">
                  <a:extLst>
                    <a:ext uri="{9D8B030D-6E8A-4147-A177-3AD203B41FA5}">
                      <a16:colId xmlns:a16="http://schemas.microsoft.com/office/drawing/2014/main" val="1011202419"/>
                    </a:ext>
                  </a:extLst>
                </a:gridCol>
                <a:gridCol w="1143721">
                  <a:extLst>
                    <a:ext uri="{9D8B030D-6E8A-4147-A177-3AD203B41FA5}">
                      <a16:colId xmlns:a16="http://schemas.microsoft.com/office/drawing/2014/main" val="3917841599"/>
                    </a:ext>
                  </a:extLst>
                </a:gridCol>
              </a:tblGrid>
              <a:tr h="28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Series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4760090"/>
                  </a:ext>
                </a:extLst>
              </a:tr>
              <a:tr h="51826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Simulated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241618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C1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8.06E-6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0069277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C2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22.0E-6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19.81E-6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22.0E-6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9356764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C3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47.0E-6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34.0E-6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47.0E-6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1226546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CT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4.90E-6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211834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3898295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Parallel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0227983"/>
                  </a:ext>
                </a:extLst>
              </a:tr>
              <a:tr h="51826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Simulated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003895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C1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8.06E-6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10.0E-6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4115422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C2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22.0E-6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19.81E-6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22.0E-6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3924846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C3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47.0E-6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34.0E-6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47.0E-6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1114220"/>
                  </a:ext>
                </a:extLst>
              </a:tr>
              <a:tr h="28633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CT =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79.0E-6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61.82E-6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79.0E-6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3167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302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543665" cy="1400530"/>
          </a:xfrm>
        </p:spPr>
        <p:txBody>
          <a:bodyPr/>
          <a:lstStyle/>
          <a:p>
            <a:r>
              <a:rPr lang="en-US" dirty="0" smtClean="0"/>
              <a:t>Lab 11-Resistor and Capacitor Circuit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/>
              <a:t>The purpose of this lab was to learn about </a:t>
            </a:r>
            <a:r>
              <a:rPr lang="en-US" dirty="0" smtClean="0"/>
              <a:t>circuits </a:t>
            </a:r>
            <a:r>
              <a:rPr lang="en-US" dirty="0"/>
              <a:t>with </a:t>
            </a:r>
            <a:r>
              <a:rPr lang="en-US" dirty="0" smtClean="0"/>
              <a:t>capacitors and resistors</a:t>
            </a:r>
            <a:endParaRPr lang="en-US" dirty="0"/>
          </a:p>
          <a:p>
            <a:r>
              <a:rPr lang="en-US" dirty="0"/>
              <a:t>The tools used were </a:t>
            </a:r>
            <a:r>
              <a:rPr lang="en-US" dirty="0" smtClean="0"/>
              <a:t>a Digital </a:t>
            </a:r>
            <a:r>
              <a:rPr lang="en-US" dirty="0" err="1" smtClean="0"/>
              <a:t>Multimeter</a:t>
            </a:r>
            <a:r>
              <a:rPr lang="en-US" dirty="0" smtClean="0"/>
              <a:t>, </a:t>
            </a:r>
            <a:r>
              <a:rPr lang="en-US" dirty="0"/>
              <a:t>LCR Meter</a:t>
            </a:r>
            <a:r>
              <a:rPr lang="en-US" dirty="0" smtClean="0"/>
              <a:t>, Oscilloscope, a function generator </a:t>
            </a:r>
            <a:r>
              <a:rPr lang="en-US" dirty="0"/>
              <a:t>an Elvis II, 3 standard capacitors </a:t>
            </a:r>
            <a:r>
              <a:rPr lang="en-US" dirty="0" smtClean="0"/>
              <a:t>(</a:t>
            </a:r>
            <a:r>
              <a:rPr lang="en-US" dirty="0"/>
              <a:t>2.2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/>
              <a:t>F</a:t>
            </a:r>
            <a:r>
              <a:rPr lang="en-US" dirty="0" smtClean="0"/>
              <a:t>, 1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 smtClean="0"/>
              <a:t>F</a:t>
            </a:r>
            <a:r>
              <a:rPr lang="en-US" dirty="0"/>
              <a:t>, </a:t>
            </a:r>
            <a:r>
              <a:rPr lang="en-US" dirty="0" smtClean="0"/>
              <a:t>.47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 smtClean="0"/>
              <a:t>F</a:t>
            </a:r>
            <a:r>
              <a:rPr lang="en-US" dirty="0"/>
              <a:t>), </a:t>
            </a:r>
            <a:r>
              <a:rPr lang="en-US" dirty="0" smtClean="0"/>
              <a:t>1 1k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>
                <a:latin typeface="+mn-lt"/>
                <a:cs typeface="GreekC" panose="00000400000000000000" pitchFamily="2" charset="0"/>
              </a:rPr>
              <a:t> resistor</a:t>
            </a:r>
            <a:r>
              <a:rPr lang="en-US" dirty="0" smtClean="0"/>
              <a:t>, Multisim</a:t>
            </a:r>
            <a:r>
              <a:rPr lang="en-US" dirty="0"/>
              <a:t>, and Excel</a:t>
            </a:r>
          </a:p>
          <a:p>
            <a:r>
              <a:rPr lang="en-US" dirty="0"/>
              <a:t>My lab partner was Salem </a:t>
            </a:r>
            <a:r>
              <a:rPr lang="en-US" dirty="0" err="1"/>
              <a:t>Aldossary</a:t>
            </a:r>
            <a:r>
              <a:rPr lang="en-US" dirty="0"/>
              <a:t> and we used bench 6</a:t>
            </a:r>
          </a:p>
          <a:p>
            <a:r>
              <a:rPr lang="en-US" dirty="0"/>
              <a:t>The date was 4/12/2018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66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46470" cy="1400530"/>
          </a:xfrm>
        </p:spPr>
        <p:txBody>
          <a:bodyPr/>
          <a:lstStyle/>
          <a:p>
            <a:r>
              <a:rPr lang="en-US" dirty="0" smtClean="0"/>
              <a:t>Lab 11-Resistor and Capacitor Circuit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When using Multisim the frequency sweep could be done for each circuit with the different capacitors at the same time by taking the </a:t>
            </a:r>
            <a:r>
              <a:rPr lang="en-US" dirty="0" err="1" smtClean="0"/>
              <a:t>Vout</a:t>
            </a:r>
            <a:r>
              <a:rPr lang="en-US" dirty="0" smtClean="0"/>
              <a:t> divided by the Vin of each one.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60" y="2060575"/>
            <a:ext cx="6155316" cy="3337335"/>
          </a:xfrm>
        </p:spPr>
      </p:pic>
    </p:spTree>
    <p:extLst>
      <p:ext uri="{BB962C8B-B14F-4D97-AF65-F5344CB8AC3E}">
        <p14:creationId xmlns:p14="http://schemas.microsoft.com/office/powerpoint/2010/main" val="2436531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46470" cy="1400530"/>
          </a:xfrm>
        </p:spPr>
        <p:txBody>
          <a:bodyPr/>
          <a:lstStyle/>
          <a:p>
            <a:r>
              <a:rPr lang="en-US" dirty="0" smtClean="0"/>
              <a:t>Lab 11-Resistor and Capacitor Circuit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When the capacitor and the resistor were in the breadbox the oscilloscope channels a and b </a:t>
            </a:r>
            <a:r>
              <a:rPr lang="en-US" dirty="0"/>
              <a:t>was hooked onto either side of the resistor </a:t>
            </a:r>
            <a:r>
              <a:rPr lang="en-US" dirty="0" smtClean="0"/>
              <a:t>then to the capacitor opposite side of the resistor</a:t>
            </a:r>
          </a:p>
          <a:p>
            <a:r>
              <a:rPr lang="en-US" dirty="0" smtClean="0"/>
              <a:t>The Frequency Generator was attached to either side of the circuit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2502" y="1140397"/>
            <a:ext cx="4277113" cy="5702816"/>
          </a:xfrm>
        </p:spPr>
      </p:pic>
    </p:spTree>
    <p:extLst>
      <p:ext uri="{BB962C8B-B14F-4D97-AF65-F5344CB8AC3E}">
        <p14:creationId xmlns:p14="http://schemas.microsoft.com/office/powerpoint/2010/main" val="643559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46470" cy="1400530"/>
          </a:xfrm>
        </p:spPr>
        <p:txBody>
          <a:bodyPr/>
          <a:lstStyle/>
          <a:p>
            <a:r>
              <a:rPr lang="en-US" dirty="0" smtClean="0"/>
              <a:t>Lab 11-Resistor and Capacitor Circuit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For each capacitor circuit we had to adjust the Frequency Generator to get the readings at each frequency and read the Vin and </a:t>
            </a:r>
            <a:r>
              <a:rPr lang="en-US" dirty="0" err="1" smtClean="0"/>
              <a:t>Vout</a:t>
            </a:r>
            <a:r>
              <a:rPr lang="en-US" dirty="0" smtClean="0"/>
              <a:t> on the Oscilloscope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46" y="1853248"/>
            <a:ext cx="5450938" cy="3895330"/>
          </a:xfrm>
        </p:spPr>
      </p:pic>
    </p:spTree>
    <p:extLst>
      <p:ext uri="{BB962C8B-B14F-4D97-AF65-F5344CB8AC3E}">
        <p14:creationId xmlns:p14="http://schemas.microsoft.com/office/powerpoint/2010/main" val="2633002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46470" cy="1400530"/>
          </a:xfrm>
        </p:spPr>
        <p:txBody>
          <a:bodyPr/>
          <a:lstStyle/>
          <a:p>
            <a:r>
              <a:rPr lang="en-US" dirty="0" smtClean="0"/>
              <a:t>Lab 11-Resistor and Capacitor Circuit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103312" y="1592827"/>
            <a:ext cx="9736753" cy="342162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We measured Vin and </a:t>
            </a:r>
            <a:r>
              <a:rPr lang="en-US" dirty="0" err="1" smtClean="0"/>
              <a:t>Vout</a:t>
            </a:r>
            <a:r>
              <a:rPr lang="en-US" dirty="0" smtClean="0"/>
              <a:t> at 7 different frequencies</a:t>
            </a:r>
          </a:p>
          <a:p>
            <a:r>
              <a:rPr lang="en-US" dirty="0" smtClean="0"/>
              <a:t>Something went wrong when calculating </a:t>
            </a:r>
            <a:r>
              <a:rPr lang="en-US" dirty="0" err="1" smtClean="0"/>
              <a:t>Vout</a:t>
            </a:r>
            <a:r>
              <a:rPr lang="en-US" dirty="0" smtClean="0"/>
              <a:t> in Multisim so the expected columns should not be trusted for accurate results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05406068"/>
              </p:ext>
            </p:extLst>
          </p:nvPr>
        </p:nvGraphicFramePr>
        <p:xfrm>
          <a:off x="1103312" y="3185650"/>
          <a:ext cx="9928480" cy="3219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9712">
                  <a:extLst>
                    <a:ext uri="{9D8B030D-6E8A-4147-A177-3AD203B41FA5}">
                      <a16:colId xmlns:a16="http://schemas.microsoft.com/office/drawing/2014/main" val="3870975034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484001407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1406575974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1681320970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1648568654"/>
                    </a:ext>
                  </a:extLst>
                </a:gridCol>
                <a:gridCol w="1089712">
                  <a:extLst>
                    <a:ext uri="{9D8B030D-6E8A-4147-A177-3AD203B41FA5}">
                      <a16:colId xmlns:a16="http://schemas.microsoft.com/office/drawing/2014/main" val="1758331384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568446252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693431982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1280584937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3397474537"/>
                    </a:ext>
                  </a:extLst>
                </a:gridCol>
              </a:tblGrid>
              <a:tr h="27762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0.47uF Capacitor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 </a:t>
                      </a:r>
                      <a:r>
                        <a:rPr lang="en-US" sz="1400" u="none" strike="noStrike" dirty="0" err="1">
                          <a:effectLst/>
                        </a:rPr>
                        <a:t>uF</a:t>
                      </a:r>
                      <a:r>
                        <a:rPr lang="en-US" sz="1400" u="none" strike="noStrike" dirty="0">
                          <a:effectLst/>
                        </a:rPr>
                        <a:t> Capacitor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2.2uF Capacitor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056322"/>
                  </a:ext>
                </a:extLst>
              </a:tr>
              <a:tr h="4793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486348"/>
                  </a:ext>
                </a:extLst>
              </a:tr>
              <a:tr h="519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Frequency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710205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999.6E-3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998.0E-3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990.6E-3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extLst>
                  <a:ext uri="{0D108BD9-81ED-4DB2-BD59-A6C34878D82A}">
                    <a16:rowId xmlns:a16="http://schemas.microsoft.com/office/drawing/2014/main" val="2098181423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989.3E-3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954.0E-3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822.6E-3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extLst>
                  <a:ext uri="{0D108BD9-81ED-4DB2-BD59-A6C34878D82A}">
                    <a16:rowId xmlns:a16="http://schemas.microsoft.com/office/drawing/2014/main" val="2229108033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959.1E-3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846.7E-3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586.1E-3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extLst>
                  <a:ext uri="{0D108BD9-81ED-4DB2-BD59-A6C34878D82A}">
                    <a16:rowId xmlns:a16="http://schemas.microsoft.com/office/drawing/2014/main" val="2481108158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560.8E-3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303.4E-3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143.2E-3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0.284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extLst>
                  <a:ext uri="{0D108BD9-81ED-4DB2-BD59-A6C34878D82A}">
                    <a16:rowId xmlns:a16="http://schemas.microsoft.com/office/drawing/2014/main" val="2810546912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320.7E-3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157.2E-3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0.384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72.2E-3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extLst>
                  <a:ext uri="{0D108BD9-81ED-4DB2-BD59-A6C34878D82A}">
                    <a16:rowId xmlns:a16="http://schemas.microsoft.com/office/drawing/2014/main" val="3336427399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67.6E-3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0.176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67.6E-3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14.5E-3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0.0348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extLst>
                  <a:ext uri="{0D108BD9-81ED-4DB2-BD59-A6C34878D82A}">
                    <a16:rowId xmlns:a16="http://schemas.microsoft.com/office/drawing/2014/main" val="3702470965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33.8E-3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15.9E-3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0.0216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1" marR="6701" marT="6701" marB="0" anchor="b"/>
                </a:tc>
                <a:extLst>
                  <a:ext uri="{0D108BD9-81ED-4DB2-BD59-A6C34878D82A}">
                    <a16:rowId xmlns:a16="http://schemas.microsoft.com/office/drawing/2014/main" val="3140843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446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543665" cy="1400530"/>
          </a:xfrm>
        </p:spPr>
        <p:txBody>
          <a:bodyPr/>
          <a:lstStyle/>
          <a:p>
            <a:r>
              <a:rPr lang="en-US" dirty="0" smtClean="0"/>
              <a:t>Lab 11-Resistor and Capacitor Circuit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Observations: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Vout</a:t>
            </a:r>
            <a:r>
              <a:rPr lang="en-US" dirty="0" smtClean="0"/>
              <a:t> we read differed greatly from what we had expected from the Multisim readings the especially when the frequency was lower</a:t>
            </a:r>
          </a:p>
          <a:p>
            <a:r>
              <a:rPr lang="en-US" dirty="0" smtClean="0"/>
              <a:t>Getting results for this was much more </a:t>
            </a:r>
            <a:r>
              <a:rPr lang="en-US" dirty="0"/>
              <a:t>difficult to </a:t>
            </a:r>
            <a:r>
              <a:rPr lang="en-US" dirty="0" smtClean="0"/>
              <a:t>do in the lab than in </a:t>
            </a:r>
            <a:r>
              <a:rPr lang="en-US" dirty="0"/>
              <a:t>Multisim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24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12-Series and Parallel Inductors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</a:t>
            </a:r>
            <a:r>
              <a:rPr lang="en-US" dirty="0"/>
              <a:t>purpose of this lab was to learn about series and parallel circuits with </a:t>
            </a:r>
            <a:r>
              <a:rPr lang="en-US" dirty="0" smtClean="0"/>
              <a:t>inductors</a:t>
            </a:r>
            <a:endParaRPr lang="en-US" dirty="0"/>
          </a:p>
          <a:p>
            <a:r>
              <a:rPr lang="en-US" dirty="0" smtClean="0"/>
              <a:t>The tools used were an LCR Meter, 3 standard inductors (1</a:t>
            </a:r>
            <a:r>
              <a:rPr lang="en-US" dirty="0" smtClean="0">
                <a:cs typeface="GreekC" panose="00000400000000000000" pitchFamily="2" charset="0"/>
              </a:rPr>
              <a:t>mH</a:t>
            </a:r>
            <a:r>
              <a:rPr lang="en-US" dirty="0" smtClean="0"/>
              <a:t>, 2.2</a:t>
            </a:r>
            <a:r>
              <a:rPr lang="en-US" dirty="0" smtClean="0">
                <a:cs typeface="GreekC" panose="00000400000000000000" pitchFamily="2" charset="0"/>
              </a:rPr>
              <a:t>mH</a:t>
            </a:r>
            <a:r>
              <a:rPr lang="en-US" dirty="0" smtClean="0"/>
              <a:t>, 4.7</a:t>
            </a:r>
            <a:r>
              <a:rPr lang="en-US" dirty="0" smtClean="0">
                <a:cs typeface="GreekC" panose="00000400000000000000" pitchFamily="2" charset="0"/>
              </a:rPr>
              <a:t>mH</a:t>
            </a:r>
            <a:r>
              <a:rPr lang="en-US" dirty="0" smtClean="0"/>
              <a:t>), Multisim, and Excel</a:t>
            </a:r>
          </a:p>
          <a:p>
            <a:r>
              <a:rPr lang="en-US" dirty="0" smtClean="0"/>
              <a:t>My </a:t>
            </a:r>
            <a:r>
              <a:rPr lang="en-US" dirty="0"/>
              <a:t>lab </a:t>
            </a:r>
            <a:r>
              <a:rPr lang="en-US" dirty="0" smtClean="0"/>
              <a:t>partners were Salem </a:t>
            </a:r>
            <a:r>
              <a:rPr lang="en-US" dirty="0" err="1" smtClean="0"/>
              <a:t>Aldossary</a:t>
            </a:r>
            <a:r>
              <a:rPr lang="en-US" dirty="0" smtClean="0"/>
              <a:t> and Tung Doan </a:t>
            </a:r>
            <a:r>
              <a:rPr lang="en-US" dirty="0"/>
              <a:t>and we used bench 6</a:t>
            </a:r>
          </a:p>
          <a:p>
            <a:r>
              <a:rPr lang="en-US" dirty="0"/>
              <a:t>The date was </a:t>
            </a:r>
            <a:r>
              <a:rPr lang="en-US" dirty="0" smtClean="0"/>
              <a:t>4/26/2018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70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12-Series and Parallel Inductors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103313" y="2060575"/>
                <a:ext cx="3741404" cy="41957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Procedure:</a:t>
                </a:r>
              </a:p>
              <a:p>
                <a:r>
                  <a:rPr lang="en-US" dirty="0"/>
                  <a:t>When reading the </a:t>
                </a:r>
                <a:r>
                  <a:rPr lang="en-US" dirty="0" smtClean="0"/>
                  <a:t>inductance </a:t>
                </a:r>
                <a:r>
                  <a:rPr lang="en-US" dirty="0"/>
                  <a:t>of the circuit I had built in Multisim I used Single Frequency AC in Analyses and Simulation</a:t>
                </a:r>
              </a:p>
              <a:p>
                <a:r>
                  <a:rPr lang="en-US" dirty="0"/>
                  <a:t>I set the frequency to 1kHz to correspond to my AC battery and set the output to Magnitude/Phase</a:t>
                </a:r>
              </a:p>
              <a:p>
                <a:r>
                  <a:rPr lang="en-US" dirty="0"/>
                  <a:t>I used the </a:t>
                </a:r>
                <a:r>
                  <a:rPr lang="en-US" dirty="0" smtClean="0"/>
                  <a:t>equation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𝑓𝐼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103313" y="2060575"/>
                <a:ext cx="3741404" cy="4195763"/>
              </a:xfrm>
              <a:blipFill>
                <a:blip r:embed="rId2"/>
                <a:stretch>
                  <a:fillRect l="-1466" t="-727" r="-2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500" y="1853248"/>
            <a:ext cx="2619741" cy="35819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17" y="3320947"/>
            <a:ext cx="4398783" cy="29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8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1-Resistor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Observations:</a:t>
            </a:r>
          </a:p>
          <a:p>
            <a:r>
              <a:rPr lang="en-US" dirty="0"/>
              <a:t>We found that </a:t>
            </a:r>
            <a:r>
              <a:rPr lang="en-US" dirty="0" smtClean="0"/>
              <a:t>though </a:t>
            </a:r>
            <a:r>
              <a:rPr lang="en-US" dirty="0"/>
              <a:t>the resistors varied greatly from one to the next and were never exactly as </a:t>
            </a:r>
            <a:r>
              <a:rPr lang="en-US" dirty="0" smtClean="0"/>
              <a:t>labeled.</a:t>
            </a:r>
          </a:p>
          <a:p>
            <a:r>
              <a:rPr lang="en-US" dirty="0" smtClean="0"/>
              <a:t>The sample resistors didn’t exceed resistance tolerance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61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12-Series and Parallel Inductors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Procedure:</a:t>
                </a:r>
              </a:p>
              <a:p>
                <a:r>
                  <a:rPr lang="en-US" dirty="0"/>
                  <a:t>I used the equation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𝑓𝐼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/>
                  <a:t>Doing this for both parallel and series gave me the </a:t>
                </a:r>
                <a:r>
                  <a:rPr lang="en-US" dirty="0" smtClean="0"/>
                  <a:t>inductance </a:t>
                </a:r>
                <a:r>
                  <a:rPr lang="en-US" dirty="0"/>
                  <a:t>of each circuit</a:t>
                </a:r>
              </a:p>
              <a:p>
                <a:r>
                  <a:rPr lang="en-US" dirty="0"/>
                  <a:t>To calculate </a:t>
                </a:r>
                <a:r>
                  <a:rPr lang="en-US" dirty="0" smtClean="0"/>
                  <a:t>inductance </a:t>
                </a:r>
                <a:r>
                  <a:rPr lang="en-US" dirty="0"/>
                  <a:t>in Excel I used the </a:t>
                </a:r>
                <a:r>
                  <a:rPr lang="en-US" dirty="0" smtClean="0"/>
                  <a:t>for addition </a:t>
                </a:r>
                <a:r>
                  <a:rPr lang="en-US" dirty="0"/>
                  <a:t>series and </a:t>
                </a:r>
                <a:r>
                  <a:rPr lang="en-US" dirty="0" smtClean="0"/>
                  <a:t>reciprocal </a:t>
                </a:r>
                <a:r>
                  <a:rPr lang="en-US" dirty="0"/>
                  <a:t>method </a:t>
                </a:r>
                <a:r>
                  <a:rPr lang="en-US" dirty="0" smtClean="0"/>
                  <a:t>for </a:t>
                </a:r>
                <a:r>
                  <a:rPr lang="en-US" dirty="0"/>
                  <a:t>parallel, this is </a:t>
                </a:r>
                <a:r>
                  <a:rPr lang="en-US" dirty="0" smtClean="0"/>
                  <a:t>the same </a:t>
                </a:r>
                <a:r>
                  <a:rPr lang="en-US" dirty="0"/>
                  <a:t>to how resistance is calculated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248" t="-727" r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1" y="1602525"/>
            <a:ext cx="6063139" cy="4653813"/>
          </a:xfrm>
        </p:spPr>
      </p:pic>
    </p:spTree>
    <p:extLst>
      <p:ext uri="{BB962C8B-B14F-4D97-AF65-F5344CB8AC3E}">
        <p14:creationId xmlns:p14="http://schemas.microsoft.com/office/powerpoint/2010/main" val="13334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12-Series and Parallel Inductors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When </a:t>
            </a:r>
            <a:r>
              <a:rPr lang="en-US" dirty="0"/>
              <a:t>in the lab the LCR meter was used to read each </a:t>
            </a:r>
            <a:r>
              <a:rPr lang="en-US" dirty="0" smtClean="0"/>
              <a:t>inductor</a:t>
            </a:r>
            <a:endParaRPr lang="en-US" dirty="0"/>
          </a:p>
          <a:p>
            <a:r>
              <a:rPr lang="en-US" dirty="0"/>
              <a:t>Then the </a:t>
            </a:r>
            <a:r>
              <a:rPr lang="en-US" dirty="0" smtClean="0"/>
              <a:t>inductors </a:t>
            </a:r>
            <a:r>
              <a:rPr lang="en-US" dirty="0"/>
              <a:t>were put in the breadbox in both series then parallel configuration</a:t>
            </a:r>
          </a:p>
          <a:p>
            <a:r>
              <a:rPr lang="en-US" dirty="0"/>
              <a:t>Then the LCR meter was used to read the total </a:t>
            </a:r>
            <a:r>
              <a:rPr lang="en-US" dirty="0" smtClean="0"/>
              <a:t>inductance </a:t>
            </a:r>
            <a:r>
              <a:rPr lang="en-US" dirty="0"/>
              <a:t>for </a:t>
            </a:r>
            <a:r>
              <a:rPr lang="en-US" dirty="0" smtClean="0"/>
              <a:t>each circuit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3568" y="2068221"/>
            <a:ext cx="5095662" cy="3821746"/>
          </a:xfrm>
        </p:spPr>
      </p:pic>
    </p:spTree>
    <p:extLst>
      <p:ext uri="{BB962C8B-B14F-4D97-AF65-F5344CB8AC3E}">
        <p14:creationId xmlns:p14="http://schemas.microsoft.com/office/powerpoint/2010/main" val="4080476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12-Series and Parallel Inductors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Results and Observations:</a:t>
            </a:r>
          </a:p>
          <a:p>
            <a:r>
              <a:rPr lang="en-US" dirty="0" smtClean="0"/>
              <a:t>The expected </a:t>
            </a:r>
            <a:r>
              <a:rPr lang="en-US" dirty="0"/>
              <a:t>is the excel calculations, the measured is the lab results, and the simulated is the Multisim simulation</a:t>
            </a:r>
          </a:p>
          <a:p>
            <a:r>
              <a:rPr lang="en-US" dirty="0"/>
              <a:t>When using different mediums the </a:t>
            </a:r>
            <a:r>
              <a:rPr lang="en-US" dirty="0" smtClean="0"/>
              <a:t>total inductance </a:t>
            </a:r>
            <a:r>
              <a:rPr lang="en-US" dirty="0"/>
              <a:t>was calculated in very different ways</a:t>
            </a:r>
          </a:p>
          <a:p>
            <a:r>
              <a:rPr lang="en-US" dirty="0" smtClean="0"/>
              <a:t>The inductors were smaller </a:t>
            </a:r>
            <a:r>
              <a:rPr lang="en-US" dirty="0"/>
              <a:t>than </a:t>
            </a:r>
            <a:r>
              <a:rPr lang="en-US" dirty="0" smtClean="0"/>
              <a:t>advertised which, at this point, is expected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6693867"/>
              </p:ext>
            </p:extLst>
          </p:nvPr>
        </p:nvGraphicFramePr>
        <p:xfrm>
          <a:off x="5852159" y="1853251"/>
          <a:ext cx="4861560" cy="3849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0586">
                  <a:extLst>
                    <a:ext uri="{9D8B030D-6E8A-4147-A177-3AD203B41FA5}">
                      <a16:colId xmlns:a16="http://schemas.microsoft.com/office/drawing/2014/main" val="1425493959"/>
                    </a:ext>
                  </a:extLst>
                </a:gridCol>
                <a:gridCol w="1190586">
                  <a:extLst>
                    <a:ext uri="{9D8B030D-6E8A-4147-A177-3AD203B41FA5}">
                      <a16:colId xmlns:a16="http://schemas.microsoft.com/office/drawing/2014/main" val="2708189039"/>
                    </a:ext>
                  </a:extLst>
                </a:gridCol>
                <a:gridCol w="1190586">
                  <a:extLst>
                    <a:ext uri="{9D8B030D-6E8A-4147-A177-3AD203B41FA5}">
                      <a16:colId xmlns:a16="http://schemas.microsoft.com/office/drawing/2014/main" val="2239426936"/>
                    </a:ext>
                  </a:extLst>
                </a:gridCol>
                <a:gridCol w="1289802">
                  <a:extLst>
                    <a:ext uri="{9D8B030D-6E8A-4147-A177-3AD203B41FA5}">
                      <a16:colId xmlns:a16="http://schemas.microsoft.com/office/drawing/2014/main" val="2195135055"/>
                    </a:ext>
                  </a:extLst>
                </a:gridCol>
              </a:tblGrid>
              <a:tr h="2633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Series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1294915"/>
                  </a:ext>
                </a:extLst>
              </a:tr>
              <a:tr h="47660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Expected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Simulated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Measured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873328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L1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1.0E-3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1.0E-3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1.01E-3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426297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L2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2.2E-3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2.2E-3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2.17E-3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3563575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L3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4.7E-3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4.7E-3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4.34E-3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0894505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LT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7.9E-3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7.9E-3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7.23E-3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5651321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9259815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Parallel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47059"/>
                  </a:ext>
                </a:extLst>
              </a:tr>
              <a:tr h="47660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Expected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Simulated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Measured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306180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L1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1.0E-3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1.0E-3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1.01E-3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3286881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L2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2.2E-3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2.2E-3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2.17E-3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8631951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L3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4.7E-3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4.7E-3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4.34E-3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3935024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LT 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599.8E-6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599.8E-6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561.6E-6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6647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982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13-Resistor and Inductor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purpose of this lab was to learn about circuits with capacitors and resistors</a:t>
            </a:r>
          </a:p>
          <a:p>
            <a:r>
              <a:rPr lang="en-US" dirty="0"/>
              <a:t>The tools used were a Digital </a:t>
            </a:r>
            <a:r>
              <a:rPr lang="en-US" dirty="0" err="1"/>
              <a:t>Multimeter</a:t>
            </a:r>
            <a:r>
              <a:rPr lang="en-US" dirty="0"/>
              <a:t>, LCR Meter, Oscilloscope, a function generator an Elvis II, 3 standard capacitors (2.2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/>
              <a:t>F, 1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/>
              <a:t>F, .47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m</a:t>
            </a:r>
            <a:r>
              <a:rPr lang="en-US" dirty="0"/>
              <a:t>F), 1 1k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sz="1600" dirty="0">
                <a:cs typeface="GreekC" panose="00000400000000000000" pitchFamily="2" charset="0"/>
              </a:rPr>
              <a:t> resistor</a:t>
            </a:r>
            <a:r>
              <a:rPr lang="en-US" dirty="0"/>
              <a:t>, Multisim, and Excel</a:t>
            </a:r>
          </a:p>
          <a:p>
            <a:r>
              <a:rPr lang="en-US" dirty="0"/>
              <a:t>My lab </a:t>
            </a:r>
            <a:r>
              <a:rPr lang="en-US" dirty="0" smtClean="0"/>
              <a:t>partners were </a:t>
            </a:r>
            <a:r>
              <a:rPr lang="en-US" dirty="0"/>
              <a:t>Salem </a:t>
            </a:r>
            <a:r>
              <a:rPr lang="en-US" dirty="0" err="1" smtClean="0"/>
              <a:t>Aldossary</a:t>
            </a:r>
            <a:r>
              <a:rPr lang="en-US" dirty="0" smtClean="0"/>
              <a:t> and Tung Doan </a:t>
            </a:r>
            <a:r>
              <a:rPr lang="en-US" dirty="0"/>
              <a:t>and we used bench 6</a:t>
            </a:r>
          </a:p>
          <a:p>
            <a:r>
              <a:rPr lang="en-US" dirty="0"/>
              <a:t>The date was </a:t>
            </a:r>
            <a:r>
              <a:rPr lang="en-US" dirty="0" smtClean="0"/>
              <a:t>4/26/2018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19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13-Resistor and Inductor Circuit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/>
              <a:t>When using Multisim the frequency sweep could be done for each circuit with the different </a:t>
            </a:r>
            <a:r>
              <a:rPr lang="en-US" dirty="0" smtClean="0"/>
              <a:t>inductors </a:t>
            </a:r>
            <a:r>
              <a:rPr lang="en-US" dirty="0"/>
              <a:t>at the same time by taking the </a:t>
            </a:r>
            <a:r>
              <a:rPr lang="en-US" dirty="0" err="1"/>
              <a:t>Vout</a:t>
            </a:r>
            <a:r>
              <a:rPr lang="en-US" dirty="0"/>
              <a:t> divided by the Vin of each one.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75" y="1853248"/>
            <a:ext cx="6460847" cy="4403090"/>
          </a:xfrm>
        </p:spPr>
      </p:pic>
    </p:spTree>
    <p:extLst>
      <p:ext uri="{BB962C8B-B14F-4D97-AF65-F5344CB8AC3E}">
        <p14:creationId xmlns:p14="http://schemas.microsoft.com/office/powerpoint/2010/main" val="1720360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13-Resistor and Inductor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/>
              <a:t>When </a:t>
            </a:r>
            <a:r>
              <a:rPr lang="en-US" dirty="0" smtClean="0"/>
              <a:t>the inductor and </a:t>
            </a:r>
            <a:r>
              <a:rPr lang="en-US" dirty="0"/>
              <a:t>the resistor were in the breadbox the oscilloscope channels a and b </a:t>
            </a:r>
            <a:r>
              <a:rPr lang="en-US" dirty="0" smtClean="0"/>
              <a:t>were </a:t>
            </a:r>
            <a:r>
              <a:rPr lang="en-US" dirty="0"/>
              <a:t>hooked onto either side of the resistor then to the capacitor opposite side of the resistor</a:t>
            </a:r>
          </a:p>
          <a:p>
            <a:r>
              <a:rPr lang="en-US" dirty="0"/>
              <a:t>The Frequency Generator was attached to either side of the circuit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2703" y="1089457"/>
            <a:ext cx="4347721" cy="5613826"/>
          </a:xfrm>
        </p:spPr>
      </p:pic>
    </p:spTree>
    <p:extLst>
      <p:ext uri="{BB962C8B-B14F-4D97-AF65-F5344CB8AC3E}">
        <p14:creationId xmlns:p14="http://schemas.microsoft.com/office/powerpoint/2010/main" val="863934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13-Resistor and Inductor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/>
              <a:t>For each </a:t>
            </a:r>
            <a:r>
              <a:rPr lang="en-US" dirty="0" smtClean="0"/>
              <a:t>inductor </a:t>
            </a:r>
            <a:r>
              <a:rPr lang="en-US" dirty="0"/>
              <a:t>circuit we had to adjust the Frequency Generator to get the readings at each frequency and read the Vin and </a:t>
            </a:r>
            <a:r>
              <a:rPr lang="en-US" dirty="0" err="1"/>
              <a:t>Vout</a:t>
            </a:r>
            <a:r>
              <a:rPr lang="en-US" dirty="0"/>
              <a:t> on the Oscilloscope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248181"/>
            <a:ext cx="4395788" cy="3815788"/>
          </a:xfrm>
        </p:spPr>
      </p:pic>
    </p:spTree>
    <p:extLst>
      <p:ext uri="{BB962C8B-B14F-4D97-AF65-F5344CB8AC3E}">
        <p14:creationId xmlns:p14="http://schemas.microsoft.com/office/powerpoint/2010/main" val="36622310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13-Resistor and Inductor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1688123"/>
            <a:ext cx="10305586" cy="19976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We measured Vin and </a:t>
            </a:r>
            <a:r>
              <a:rPr lang="en-US" dirty="0" err="1" smtClean="0"/>
              <a:t>Vout</a:t>
            </a:r>
            <a:r>
              <a:rPr lang="en-US" dirty="0" smtClean="0"/>
              <a:t> at 7 different frequencies for each inductor circuit</a:t>
            </a:r>
          </a:p>
          <a:p>
            <a:r>
              <a:rPr lang="en-US" dirty="0" smtClean="0"/>
              <a:t>This lab versus lab 11 were very similar, but this felt much easier as we had a better handle on it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89393264"/>
              </p:ext>
            </p:extLst>
          </p:nvPr>
        </p:nvGraphicFramePr>
        <p:xfrm>
          <a:off x="1477105" y="3151165"/>
          <a:ext cx="9369088" cy="331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458">
                  <a:extLst>
                    <a:ext uri="{9D8B030D-6E8A-4147-A177-3AD203B41FA5}">
                      <a16:colId xmlns:a16="http://schemas.microsoft.com/office/drawing/2014/main" val="2051668316"/>
                    </a:ext>
                  </a:extLst>
                </a:gridCol>
                <a:gridCol w="931177">
                  <a:extLst>
                    <a:ext uri="{9D8B030D-6E8A-4147-A177-3AD203B41FA5}">
                      <a16:colId xmlns:a16="http://schemas.microsoft.com/office/drawing/2014/main" val="1678302154"/>
                    </a:ext>
                  </a:extLst>
                </a:gridCol>
                <a:gridCol w="916853">
                  <a:extLst>
                    <a:ext uri="{9D8B030D-6E8A-4147-A177-3AD203B41FA5}">
                      <a16:colId xmlns:a16="http://schemas.microsoft.com/office/drawing/2014/main" val="2669171065"/>
                    </a:ext>
                  </a:extLst>
                </a:gridCol>
                <a:gridCol w="988482">
                  <a:extLst>
                    <a:ext uri="{9D8B030D-6E8A-4147-A177-3AD203B41FA5}">
                      <a16:colId xmlns:a16="http://schemas.microsoft.com/office/drawing/2014/main" val="4282476516"/>
                    </a:ext>
                  </a:extLst>
                </a:gridCol>
                <a:gridCol w="916853">
                  <a:extLst>
                    <a:ext uri="{9D8B030D-6E8A-4147-A177-3AD203B41FA5}">
                      <a16:colId xmlns:a16="http://schemas.microsoft.com/office/drawing/2014/main" val="1242347353"/>
                    </a:ext>
                  </a:extLst>
                </a:gridCol>
                <a:gridCol w="916853">
                  <a:extLst>
                    <a:ext uri="{9D8B030D-6E8A-4147-A177-3AD203B41FA5}">
                      <a16:colId xmlns:a16="http://schemas.microsoft.com/office/drawing/2014/main" val="3536420184"/>
                    </a:ext>
                  </a:extLst>
                </a:gridCol>
                <a:gridCol w="916853">
                  <a:extLst>
                    <a:ext uri="{9D8B030D-6E8A-4147-A177-3AD203B41FA5}">
                      <a16:colId xmlns:a16="http://schemas.microsoft.com/office/drawing/2014/main" val="4255735012"/>
                    </a:ext>
                  </a:extLst>
                </a:gridCol>
                <a:gridCol w="916853">
                  <a:extLst>
                    <a:ext uri="{9D8B030D-6E8A-4147-A177-3AD203B41FA5}">
                      <a16:colId xmlns:a16="http://schemas.microsoft.com/office/drawing/2014/main" val="1544011292"/>
                    </a:ext>
                  </a:extLst>
                </a:gridCol>
                <a:gridCol w="916853">
                  <a:extLst>
                    <a:ext uri="{9D8B030D-6E8A-4147-A177-3AD203B41FA5}">
                      <a16:colId xmlns:a16="http://schemas.microsoft.com/office/drawing/2014/main" val="2247773906"/>
                    </a:ext>
                  </a:extLst>
                </a:gridCol>
                <a:gridCol w="916853">
                  <a:extLst>
                    <a:ext uri="{9D8B030D-6E8A-4147-A177-3AD203B41FA5}">
                      <a16:colId xmlns:a16="http://schemas.microsoft.com/office/drawing/2014/main" val="3464861091"/>
                    </a:ext>
                  </a:extLst>
                </a:gridCol>
              </a:tblGrid>
              <a:tr h="28235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 </a:t>
                      </a:r>
                      <a:r>
                        <a:rPr lang="en-US" sz="1400" u="none" strike="noStrike" dirty="0" err="1">
                          <a:effectLst/>
                        </a:rPr>
                        <a:t>mH</a:t>
                      </a:r>
                      <a:r>
                        <a:rPr lang="en-US" sz="1400" u="none" strike="noStrike" dirty="0">
                          <a:effectLst/>
                        </a:rPr>
                        <a:t> Inductor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2.2 </a:t>
                      </a:r>
                      <a:r>
                        <a:rPr lang="en-US" sz="1400" u="none" strike="noStrike" dirty="0" err="1">
                          <a:effectLst/>
                        </a:rPr>
                        <a:t>mH</a:t>
                      </a:r>
                      <a:r>
                        <a:rPr lang="en-US" sz="1400" u="none" strike="noStrike" dirty="0">
                          <a:effectLst/>
                        </a:rPr>
                        <a:t> Inductor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4.7 </a:t>
                      </a:r>
                      <a:r>
                        <a:rPr lang="en-US" sz="1400" u="none" strike="noStrike" dirty="0" err="1">
                          <a:effectLst/>
                        </a:rPr>
                        <a:t>mH</a:t>
                      </a:r>
                      <a:r>
                        <a:rPr lang="en-US" sz="1400" u="none" strike="noStrike" dirty="0">
                          <a:effectLst/>
                        </a:rPr>
                        <a:t> Inductor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93606"/>
                  </a:ext>
                </a:extLst>
              </a:tr>
              <a:tr h="52681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Measured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11342"/>
                  </a:ext>
                </a:extLst>
              </a:tr>
              <a:tr h="5268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Frequency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Vout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60283"/>
                  </a:ext>
                </a:extLst>
              </a:tr>
              <a:tr h="282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628.0E-6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19.6E-3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1.4E-3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34.4E-3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482737414"/>
                  </a:ext>
                </a:extLst>
              </a:tr>
              <a:tr h="282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3.1E-3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22.8E-3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6.9E-3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41.8E-3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14.8E-3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78.0E-3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345590648"/>
                  </a:ext>
                </a:extLst>
              </a:tr>
              <a:tr h="282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6.3E-3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23.8E-3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13.8E-3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43.2E-3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29.5E-3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80.0E-3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586640453"/>
                  </a:ext>
                </a:extLst>
              </a:tr>
              <a:tr h="282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31.4E-3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39.6E-3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69.0E-3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76.0E-3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146.1E-3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142.0E-3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517778107"/>
                  </a:ext>
                </a:extLst>
              </a:tr>
              <a:tr h="282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62.7E-3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64.0E-3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135.9E-3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128.0E-3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283.2E-3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248.0E-3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922481009"/>
                  </a:ext>
                </a:extLst>
              </a:tr>
              <a:tr h="282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299.8E-3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288.0E-3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568.6E-3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568.0E-3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827.9E-3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980.0E-3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4008757760"/>
                  </a:ext>
                </a:extLst>
              </a:tr>
              <a:tr h="282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532.2E-3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528.0E-3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810.2E-3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960.0E-3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947.2E-3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348980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923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13-Resistor and Inductor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Observations:</a:t>
            </a:r>
          </a:p>
          <a:p>
            <a:r>
              <a:rPr lang="en-US" dirty="0"/>
              <a:t>The </a:t>
            </a:r>
            <a:r>
              <a:rPr lang="en-US" dirty="0" err="1"/>
              <a:t>Vout</a:t>
            </a:r>
            <a:r>
              <a:rPr lang="en-US" dirty="0"/>
              <a:t> we read differed greatly from what we had expected from the Multisim readings the especially when the frequency was lower</a:t>
            </a:r>
          </a:p>
          <a:p>
            <a:r>
              <a:rPr lang="en-US" dirty="0"/>
              <a:t>Getting results for this was much more difficult to do in the lab than in Multisim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23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2-Reading and Sorting Resistors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purpose of this lab was to learn how to read resistors using their color codes</a:t>
            </a:r>
          </a:p>
          <a:p>
            <a:r>
              <a:rPr lang="en-US" dirty="0" smtClean="0"/>
              <a:t>The tools used were a Digital </a:t>
            </a:r>
            <a:r>
              <a:rPr lang="en-US" dirty="0" err="1"/>
              <a:t>M</a:t>
            </a:r>
            <a:r>
              <a:rPr lang="en-US" dirty="0" err="1" smtClean="0"/>
              <a:t>ultimeter</a:t>
            </a:r>
            <a:r>
              <a:rPr lang="en-US" dirty="0"/>
              <a:t>,</a:t>
            </a:r>
            <a:r>
              <a:rPr lang="en-US" dirty="0" smtClean="0"/>
              <a:t> 15 resistors each at a different value from the other, and Excel to calculate tolerance</a:t>
            </a:r>
          </a:p>
          <a:p>
            <a:r>
              <a:rPr lang="en-US" dirty="0" smtClean="0"/>
              <a:t>My lab partner was Cory King and we used bench 6</a:t>
            </a:r>
          </a:p>
          <a:p>
            <a:r>
              <a:rPr lang="en-US" dirty="0"/>
              <a:t>The date </a:t>
            </a:r>
            <a:r>
              <a:rPr lang="en-US" dirty="0" smtClean="0"/>
              <a:t>was 2/1/2018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7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2-Reading and Sorting Resistors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r>
              <a:rPr lang="en-US" dirty="0" smtClean="0"/>
              <a:t>We selected 15 resistors ranging from 100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 to 10M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endParaRPr lang="en-US" dirty="0" smtClean="0"/>
          </a:p>
          <a:p>
            <a:r>
              <a:rPr lang="en-US" dirty="0">
                <a:cs typeface="GreekC" panose="00000400000000000000" pitchFamily="2" charset="0"/>
              </a:rPr>
              <a:t>Measured each </a:t>
            </a:r>
            <a:r>
              <a:rPr lang="en-US" dirty="0" smtClean="0">
                <a:cs typeface="GreekC" panose="00000400000000000000" pitchFamily="2" charset="0"/>
              </a:rPr>
              <a:t>resistor </a:t>
            </a:r>
            <a:r>
              <a:rPr lang="en-US" dirty="0">
                <a:cs typeface="GreekC" panose="00000400000000000000" pitchFamily="2" charset="0"/>
              </a:rPr>
              <a:t>with the </a:t>
            </a:r>
            <a:r>
              <a:rPr lang="en-US" dirty="0" smtClean="0">
                <a:cs typeface="GreekC" panose="00000400000000000000" pitchFamily="2" charset="0"/>
              </a:rPr>
              <a:t>Digital </a:t>
            </a:r>
            <a:r>
              <a:rPr lang="en-US" dirty="0" err="1" smtClean="0">
                <a:cs typeface="GreekC" panose="00000400000000000000" pitchFamily="2" charset="0"/>
              </a:rPr>
              <a:t>Multimeter</a:t>
            </a:r>
            <a:r>
              <a:rPr lang="en-US" dirty="0" smtClean="0">
                <a:cs typeface="GreekC" panose="00000400000000000000" pitchFamily="2" charset="0"/>
              </a:rPr>
              <a:t> </a:t>
            </a:r>
            <a:r>
              <a:rPr lang="en-US" dirty="0">
                <a:cs typeface="GreekC" panose="00000400000000000000" pitchFamily="2" charset="0"/>
              </a:rPr>
              <a:t>by putting the input ends on each side of the resistor we were currently measuring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3483517"/>
              </p:ext>
            </p:extLst>
          </p:nvPr>
        </p:nvGraphicFramePr>
        <p:xfrm>
          <a:off x="6769767" y="1853245"/>
          <a:ext cx="3962401" cy="4643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672">
                  <a:extLst>
                    <a:ext uri="{9D8B030D-6E8A-4147-A177-3AD203B41FA5}">
                      <a16:colId xmlns:a16="http://schemas.microsoft.com/office/drawing/2014/main" val="4008973516"/>
                    </a:ext>
                  </a:extLst>
                </a:gridCol>
                <a:gridCol w="1475295">
                  <a:extLst>
                    <a:ext uri="{9D8B030D-6E8A-4147-A177-3AD203B41FA5}">
                      <a16:colId xmlns:a16="http://schemas.microsoft.com/office/drawing/2014/main" val="2974997647"/>
                    </a:ext>
                  </a:extLst>
                </a:gridCol>
                <a:gridCol w="1706434">
                  <a:extLst>
                    <a:ext uri="{9D8B030D-6E8A-4147-A177-3AD203B41FA5}">
                      <a16:colId xmlns:a16="http://schemas.microsoft.com/office/drawing/2014/main" val="1753046231"/>
                    </a:ext>
                  </a:extLst>
                </a:gridCol>
              </a:tblGrid>
              <a:tr h="6291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Color Code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Measured Value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74916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100=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br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bl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br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98.75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845975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220=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r, r, </a:t>
                      </a:r>
                      <a:r>
                        <a:rPr lang="en-US" sz="1000" dirty="0" err="1">
                          <a:effectLst/>
                        </a:rPr>
                        <a:t>br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216.89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67764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330=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o, o, </a:t>
                      </a:r>
                      <a:r>
                        <a:rPr lang="en-US" sz="1000" dirty="0" err="1">
                          <a:effectLst/>
                        </a:rPr>
                        <a:t>br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323.72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422772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470=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y, v, </a:t>
                      </a:r>
                      <a:r>
                        <a:rPr lang="en-US" sz="1000" dirty="0" err="1">
                          <a:effectLst/>
                        </a:rPr>
                        <a:t>br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458.87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425752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br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bl</a:t>
                      </a:r>
                      <a:r>
                        <a:rPr lang="en-US" sz="1000" dirty="0">
                          <a:effectLst/>
                        </a:rPr>
                        <a:t>, 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980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895574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2.2k=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r, r, 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2196.6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12918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3.3k=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o, o, 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3214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24311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4.7k=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y, v, 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4701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08891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br, bl, 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9776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610457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22k=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r, r, 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21625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335022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o, o, 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32815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587481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47k=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y, v, 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46872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115355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100k=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br, bl, 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99080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453740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1M=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br, bl, gr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1006000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359028"/>
                  </a:ext>
                </a:extLst>
              </a:tr>
              <a:tr h="2676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10M=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br, bl, blue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10610000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62" marR="6046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635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443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2-Reading and Sorting Resistors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Observations:</a:t>
            </a:r>
          </a:p>
          <a:p>
            <a:r>
              <a:rPr lang="en-US" dirty="0" smtClean="0"/>
              <a:t>We found, with the exception of the 10M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 </a:t>
            </a:r>
            <a:r>
              <a:rPr lang="en-US" dirty="0" smtClean="0">
                <a:cs typeface="GreekC" panose="00000400000000000000" pitchFamily="2" charset="0"/>
              </a:rPr>
              <a:t>resistor, that the difference between the resistor’s color code value and actual value stayed well within 5%</a:t>
            </a:r>
          </a:p>
          <a:p>
            <a:r>
              <a:rPr lang="en-US" dirty="0" smtClean="0">
                <a:cs typeface="GreekC" panose="00000400000000000000" pitchFamily="2" charset="0"/>
              </a:rPr>
              <a:t>We also began to be able to recognize the value of a given resistor by reading the color code after handling them for a prolonged amount of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59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3-Series Resistors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r>
              <a:rPr lang="en-US" dirty="0" smtClean="0"/>
              <a:t>The purpose of this lab was to experiment with series circuits and verify that the simulation, Excel analysis and lab test results all agreed</a:t>
            </a:r>
          </a:p>
          <a:p>
            <a:r>
              <a:rPr lang="en-US" dirty="0" smtClean="0"/>
              <a:t>The tools used were a Digital </a:t>
            </a:r>
            <a:r>
              <a:rPr lang="en-US" dirty="0" err="1" smtClean="0"/>
              <a:t>Multimeter</a:t>
            </a:r>
            <a:r>
              <a:rPr lang="en-US" dirty="0" smtClean="0"/>
              <a:t>, an Elvis II, 3 resistors of different values(2.2k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, 4.7k</a:t>
            </a:r>
            <a:r>
              <a:rPr lang="en-US" dirty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 smtClean="0"/>
              <a:t>, 10k</a:t>
            </a:r>
            <a:r>
              <a:rPr lang="en-US" dirty="0" smtClean="0">
                <a:latin typeface="GreekC" panose="00000400000000000000" pitchFamily="2" charset="0"/>
                <a:cs typeface="GreekC" panose="00000400000000000000" pitchFamily="2" charset="0"/>
              </a:rPr>
              <a:t>W</a:t>
            </a:r>
            <a:r>
              <a:rPr lang="en-US" dirty="0"/>
              <a:t>), </a:t>
            </a:r>
            <a:r>
              <a:rPr lang="en-US" dirty="0" smtClean="0"/>
              <a:t>and Excel</a:t>
            </a:r>
          </a:p>
          <a:p>
            <a:r>
              <a:rPr lang="en-US" dirty="0" smtClean="0"/>
              <a:t>My lab partner was Salem </a:t>
            </a:r>
            <a:r>
              <a:rPr lang="en-US" dirty="0" err="1" smtClean="0"/>
              <a:t>Aldossary</a:t>
            </a:r>
            <a:r>
              <a:rPr lang="en-US" dirty="0" smtClean="0"/>
              <a:t> and we used bench 6</a:t>
            </a:r>
          </a:p>
          <a:p>
            <a:r>
              <a:rPr lang="en-US" dirty="0"/>
              <a:t>The date </a:t>
            </a:r>
            <a:r>
              <a:rPr lang="en-US" dirty="0" smtClean="0"/>
              <a:t>was 2/8/2018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236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646</TotalTime>
  <Words>3763</Words>
  <Application>Microsoft Office PowerPoint</Application>
  <PresentationFormat>Widescreen</PresentationFormat>
  <Paragraphs>768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Cambria Math</vt:lpstr>
      <vt:lpstr>Century Gothic</vt:lpstr>
      <vt:lpstr>GreekC</vt:lpstr>
      <vt:lpstr>Times New Roman</vt:lpstr>
      <vt:lpstr>Wingdings 3</vt:lpstr>
      <vt:lpstr>Ion</vt:lpstr>
      <vt:lpstr>EECT 111  Lab Notebook</vt:lpstr>
      <vt:lpstr>Lab 1-Resistor Variability</vt:lpstr>
      <vt:lpstr>Lab 1-Resistor Variability</vt:lpstr>
      <vt:lpstr>Lab 1-Resistor Variability</vt:lpstr>
      <vt:lpstr>Lab 1-Resistor Variability</vt:lpstr>
      <vt:lpstr>Lab 2-Reading and Sorting Resistors</vt:lpstr>
      <vt:lpstr>Lab 2-Reading and Sorting Resistors</vt:lpstr>
      <vt:lpstr>Lab 2-Reading and Sorting Resistors</vt:lpstr>
      <vt:lpstr>Lab 3-Series Resistors</vt:lpstr>
      <vt:lpstr>Lab 3-Series Resistors</vt:lpstr>
      <vt:lpstr>Lab 3-Series Resistors</vt:lpstr>
      <vt:lpstr>Lab 3-Series Resistors</vt:lpstr>
      <vt:lpstr>Lab 3-Series Resistors</vt:lpstr>
      <vt:lpstr>Lab 4-Series Black Box Design</vt:lpstr>
      <vt:lpstr>Lab 4-Series Black Box Design</vt:lpstr>
      <vt:lpstr>Lab 4-Series Black Box Design</vt:lpstr>
      <vt:lpstr>Lab 4-Series Black Box Design</vt:lpstr>
      <vt:lpstr>Lab 5-Pressure Sensor</vt:lpstr>
      <vt:lpstr>Lab 5-Pressure Sensor</vt:lpstr>
      <vt:lpstr>Lab 5-Pressure Sensor</vt:lpstr>
      <vt:lpstr>Lab 5-Pressure Sensor</vt:lpstr>
      <vt:lpstr>Lab 6-Parallel Black Box Design</vt:lpstr>
      <vt:lpstr>Lab 6-Parallel Black Box Design</vt:lpstr>
      <vt:lpstr>Lab 6-Parallel Black Box Design</vt:lpstr>
      <vt:lpstr>Lab 6-Parallel Black Box Design</vt:lpstr>
      <vt:lpstr>Lab 7-Resistor Parallel Circuit</vt:lpstr>
      <vt:lpstr>Lab 7-Resistor Parallel Circuit</vt:lpstr>
      <vt:lpstr>Lab 7-Resistor Parallel Circuit</vt:lpstr>
      <vt:lpstr>Lab 7-Resistor Parallel Circuit</vt:lpstr>
      <vt:lpstr>Lab 7-Resistor Parallel Circuit</vt:lpstr>
      <vt:lpstr>Lab 7-Resistor Parallel Circuit</vt:lpstr>
      <vt:lpstr>Lab 8-Black Box Design 3</vt:lpstr>
      <vt:lpstr>Lab 8-Black Box Design 3</vt:lpstr>
      <vt:lpstr>Lab 8-Black Box Design 3</vt:lpstr>
      <vt:lpstr>Lab 8-Black Box Design 3</vt:lpstr>
      <vt:lpstr>Lab 8-Black Box Design 3</vt:lpstr>
      <vt:lpstr>Lab 10-Series and Parallel Capacitors</vt:lpstr>
      <vt:lpstr>Lab 10-Series and Parallel Capacitors</vt:lpstr>
      <vt:lpstr>Lab 10-Series and Parallel Capacitors</vt:lpstr>
      <vt:lpstr>Lab 10-Series and Parallel Capacitors</vt:lpstr>
      <vt:lpstr>Lab 10-Series and Parallel Capacitors</vt:lpstr>
      <vt:lpstr>Lab 11-Resistor and Capacitor Circuit</vt:lpstr>
      <vt:lpstr>Lab 11-Resistor and Capacitor Circuit</vt:lpstr>
      <vt:lpstr>Lab 11-Resistor and Capacitor Circuit</vt:lpstr>
      <vt:lpstr>Lab 11-Resistor and Capacitor Circuit</vt:lpstr>
      <vt:lpstr>Lab 11-Resistor and Capacitor Circuit</vt:lpstr>
      <vt:lpstr>Lab 11-Resistor and Capacitor Circuit</vt:lpstr>
      <vt:lpstr>Lab 12-Series and Parallel Inductors</vt:lpstr>
      <vt:lpstr>Lab 12-Series and Parallel Inductors</vt:lpstr>
      <vt:lpstr>Lab 12-Series and Parallel Inductors</vt:lpstr>
      <vt:lpstr>Lab 12-Series and Parallel Inductors</vt:lpstr>
      <vt:lpstr>Lab 12-Series and Parallel Inductors</vt:lpstr>
      <vt:lpstr>Lab 13-Resistor and Inductor Circuit</vt:lpstr>
      <vt:lpstr>Lab 13-Resistor and Inductor Circuit</vt:lpstr>
      <vt:lpstr>Lab 13-Resistor and Inductor Circuit</vt:lpstr>
      <vt:lpstr>Lab 13-Resistor and Inductor Circuit</vt:lpstr>
      <vt:lpstr>Lab 13-Resistor and Inductor Circuit</vt:lpstr>
      <vt:lpstr>Lab 13-Resistor and Inductor Circuit</vt:lpstr>
    </vt:vector>
  </TitlesOfParts>
  <Company>Ivy Tech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EECT 111 Lab NOtebook</dc:title>
  <dc:creator>Charity Anne Fischer</dc:creator>
  <cp:lastModifiedBy>Charity Anne Fischer</cp:lastModifiedBy>
  <cp:revision>60</cp:revision>
  <dcterms:created xsi:type="dcterms:W3CDTF">2018-05-03T21:32:35Z</dcterms:created>
  <dcterms:modified xsi:type="dcterms:W3CDTF">2018-10-05T00:09:09Z</dcterms:modified>
</cp:coreProperties>
</file>